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8" r:id="rId2"/>
    <p:sldId id="2596" r:id="rId3"/>
    <p:sldId id="2597" r:id="rId4"/>
    <p:sldId id="2599" r:id="rId5"/>
    <p:sldId id="2645" r:id="rId6"/>
    <p:sldId id="2617" r:id="rId7"/>
    <p:sldId id="2646" r:id="rId8"/>
    <p:sldId id="2613" r:id="rId9"/>
    <p:sldId id="2647" r:id="rId10"/>
    <p:sldId id="2648" r:id="rId11"/>
    <p:sldId id="2649" r:id="rId12"/>
    <p:sldId id="2650" r:id="rId13"/>
    <p:sldId id="2651" r:id="rId14"/>
    <p:sldId id="2652" r:id="rId15"/>
    <p:sldId id="2654" r:id="rId16"/>
    <p:sldId id="2653" r:id="rId17"/>
    <p:sldId id="2612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6E71"/>
    <a:srgbClr val="F7F42F"/>
    <a:srgbClr val="D9D9D9"/>
    <a:srgbClr val="F9F9F9"/>
    <a:srgbClr val="F8F8F8"/>
    <a:srgbClr val="F2F2F2"/>
    <a:srgbClr val="F7F52E"/>
    <a:srgbClr val="F6F52E"/>
    <a:srgbClr val="38EA00"/>
    <a:srgbClr val="FCFF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61" autoAdjust="0"/>
    <p:restoredTop sz="96126"/>
  </p:normalViewPr>
  <p:slideViewPr>
    <p:cSldViewPr snapToObjects="1">
      <p:cViewPr varScale="1">
        <p:scale>
          <a:sx n="87" d="100"/>
          <a:sy n="87" d="100"/>
        </p:scale>
        <p:origin x="-90" y="-552"/>
      </p:cViewPr>
      <p:guideLst>
        <p:guide orient="horz" pos="2160"/>
        <p:guide orient="horz" pos="232"/>
        <p:guide pos="7355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85EA2-1721-4741-86C6-9C18E53139D1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1BBF-91D5-4FC5-A271-B12048E9D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47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Поменять выделение на зеленый)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5298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0751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Поменять выделение на зеленый)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500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47628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6044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0476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b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(может быть указано в Титуле Продавца или Покупателя)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/>
              <a:t> - ГДЕ точно?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3276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b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(может быть указано в Титуле Продавца или Покупателя)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/>
              <a:t> - ГДЕ точно?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500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2323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 к прошлому слайду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F03DD-97C2-FB4A-B30E-154A149DEFE3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320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9FD35-168B-9A40-BA9E-ACC37D76A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9AFEC3-E9C0-4647-92E9-5B5062B6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575339-6AA5-2746-BA98-01785D71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6F8F2-2713-A249-98CD-8F225955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7BE0-21EB-4D4B-8210-7564ADA5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167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F867E-1540-7842-B753-03DBCA2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72CA65-459D-D24C-8E65-1DDCF64B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17882-F058-834B-9455-2C459366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14F17B-8CFF-8F47-ADD4-EE9C0D55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52B54-C9CF-3F4F-B043-5827CE2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49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F9A377-9F2A-0648-A656-85F23AA5F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F51466-75CA-F043-904C-5C4B4B81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FEBDF-0D2C-E549-B43A-A07DA974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88417E-AC73-554C-A2D4-3F7A5E6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5C116-47A4-C14C-8985-3559BE49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47679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695AC-789F-834A-96A4-BEECCE01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319F59-DEFA-714C-8B36-F2243A60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77D3E-9EC6-7F4B-9D34-D603457A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9389E7-580E-8847-B046-7E3A70B8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C332A-C699-3B44-AFE2-7D183A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1697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76859-E968-1843-BA77-E9587ED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70B03-A7C9-BD40-BBB4-FEFCA3D0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FFAE14-C846-184D-9443-D36569C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A4A43-D114-0749-B706-4E8846B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A29064-11AB-A840-900F-8906EAAF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103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163CD-EF5E-604D-A376-D245F9D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29388-316D-004E-A5A9-608EE1A5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4B951E-8081-CC42-BE20-7E058EC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00DC6A-F5A4-4048-A378-8AA5D9DA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33A4F0-B3FB-0941-B1AE-BE822E81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750484-9692-4D4F-BD56-1B923DC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006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7CFD8-C72D-A74E-AA67-970F4C5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D0F1E-5B6B-3441-8ABF-89C492D0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3B1639-305B-2846-8033-50D43E577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DF1038-852B-2C4A-AE3B-59A42C19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69552D-EBE3-194F-B7AF-C814E17A6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55F7EE-55C0-3D4A-9D14-77410782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50B2DB-73DA-9A40-8DE6-18D8E7A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A7508C-97EE-4E47-9F43-755F2787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46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C46CC-69E0-5145-A753-09044E1C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730670-520B-6640-B6A8-CB25633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498891-1329-8F46-973B-35DB32EF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204C38-2E91-0548-B20A-39D767F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940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78E6CC-FD3D-EE45-A928-5A3D5435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96A673-95E0-AC4B-B571-DE84E035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5EB16E-D15B-FD4C-B0FF-4316A5A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7952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5C823-3CA1-A649-A3D0-7E2AEA8A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7D1E60-B162-EA43-AFD3-5B5B59FD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AB64B5-4FF9-DF49-92A5-C26563D9C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D0BD71-C154-0E43-A56F-628A9245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ABF1D7-505B-D34E-8F0C-8DDA276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3D4528-6F60-9540-9EFD-E267F74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520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79D2B-278B-704A-B411-A63189B6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84DCD0-2332-7740-8DBC-DF5D34D0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A59683-ABCD-8D48-998C-B5A3B5E2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CE5D1B-650B-EE40-A481-94E22295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67B72D-0D2B-2C4D-863E-D50D7EF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FC4432-883F-7D45-AEDB-F57ABC27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8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252759-7F7D-BE44-9F08-EE3ABB3B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9CB8AB-10FE-1A4D-A7CF-C9BFE70A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AC438-D997-D442-90B1-742B68948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68AB-64E4-314F-9ED0-904A3B1E1EBD}" type="datetimeFigureOut">
              <a:rPr lang="x-none" smtClean="0"/>
              <a:pPr/>
              <a:t>24.09.2024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C340F-4327-6E42-B179-B142D65BC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786AF-85CE-8143-8D8E-55407BB7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E67F-255E-1C4F-BFFF-7F32010004D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014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svg"/><Relationship Id="rId5" Type="http://schemas.openxmlformats.org/officeDocument/2006/relationships/image" Target="../media/image38.png"/><Relationship Id="rId4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3.wdp"/><Relationship Id="rId18" Type="http://schemas.openxmlformats.org/officeDocument/2006/relationships/image" Target="../media/image57.png"/><Relationship Id="rId26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microsoft.com/office/2007/relationships/hdphoto" Target="../media/hdphoto6.wdp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microsoft.com/office/2007/relationships/hdphoto" Target="../media/hdphoto4.wdp"/><Relationship Id="rId25" Type="http://schemas.microsoft.com/office/2007/relationships/hdphoto" Target="../media/hdphoto8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2.png"/><Relationship Id="rId24" Type="http://schemas.openxmlformats.org/officeDocument/2006/relationships/image" Target="../media/image60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microsoft.com/office/2007/relationships/hdphoto" Target="../media/hdphoto7.wdp"/><Relationship Id="rId28" Type="http://schemas.openxmlformats.org/officeDocument/2006/relationships/image" Target="../media/image62.png"/><Relationship Id="rId10" Type="http://schemas.openxmlformats.org/officeDocument/2006/relationships/image" Target="../media/image51.png"/><Relationship Id="rId19" Type="http://schemas.microsoft.com/office/2007/relationships/hdphoto" Target="../media/hdphoto5.wdp"/><Relationship Id="rId4" Type="http://schemas.openxmlformats.org/officeDocument/2006/relationships/image" Target="../media/image47.png"/><Relationship Id="rId9" Type="http://schemas.microsoft.com/office/2007/relationships/hdphoto" Target="../media/hdphoto2.wdp"/><Relationship Id="rId14" Type="http://schemas.openxmlformats.org/officeDocument/2006/relationships/image" Target="../media/image54.png"/><Relationship Id="rId22" Type="http://schemas.openxmlformats.org/officeDocument/2006/relationships/image" Target="../media/image59.png"/><Relationship Id="rId27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6.gif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jpeg"/><Relationship Id="rId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image" Target="../media/image102.sv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12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3.svg"/><Relationship Id="rId28" Type="http://schemas.openxmlformats.org/officeDocument/2006/relationships/image" Target="../media/image17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Relationship Id="rId22" Type="http://schemas.openxmlformats.org/officeDocument/2006/relationships/image" Target="../media/image14.png"/><Relationship Id="rId27" Type="http://schemas.openxmlformats.org/officeDocument/2006/relationships/image" Target="../media/image27.svg"/><Relationship Id="rId30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5.png"/><Relationship Id="rId18" Type="http://schemas.openxmlformats.org/officeDocument/2006/relationships/image" Target="../media/image49.svg"/><Relationship Id="rId26" Type="http://schemas.openxmlformats.org/officeDocument/2006/relationships/image" Target="../media/image57.svg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43.svg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sv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24.png"/><Relationship Id="rId24" Type="http://schemas.openxmlformats.org/officeDocument/2006/relationships/image" Target="../media/image55.sv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image" Target="../media/image59.svg"/><Relationship Id="rId10" Type="http://schemas.openxmlformats.org/officeDocument/2006/relationships/image" Target="../media/image41.svg"/><Relationship Id="rId19" Type="http://schemas.openxmlformats.org/officeDocument/2006/relationships/image" Target="../media/image28.png"/><Relationship Id="rId4" Type="http://schemas.openxmlformats.org/officeDocument/2006/relationships/image" Target="../media/image35.svg"/><Relationship Id="rId9" Type="http://schemas.openxmlformats.org/officeDocument/2006/relationships/image" Target="../media/image23.png"/><Relationship Id="rId14" Type="http://schemas.openxmlformats.org/officeDocument/2006/relationships/image" Target="../media/image45.svg"/><Relationship Id="rId22" Type="http://schemas.openxmlformats.org/officeDocument/2006/relationships/image" Target="../media/image53.svg"/><Relationship Id="rId27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31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5;&#1077;&#1089;&#1090;&#1085;&#1099;&#1081;&#1079;&#1085;&#1072;&#1082;.&#1088;&#1092;/upload/%D0%9C%D0%B5%D1%82%D0%BE%D0%B4%D0%B8%D1%87%D0%B5%D1%81%D0%BA%D0%B8%D0%B5_%D1%80%D0%B5%D0%BA%D0%BE%D0%BC%D0%B5%D0%BD%D0%B4%D0%B0%D1%86%D0%B8%D0%B8_%D0%BF%D0%BE_%D0%B2%D1%8B%D0%B2%D0%BE%D0%B4%D1%83_%D0%B8%D0%B7_%D0%BE%D0%B1%D0%BE%D1%80%D0%BE%D1%82%D0%B0_%D0%A5%D0%BE%D1%80%D0%B5%D0%BA%D0%B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38.png"/><Relationship Id="rId4" Type="http://schemas.openxmlformats.org/officeDocument/2006/relationships/image" Target="../media/image69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xmlns="" id="{CDF5F6AB-91BF-EF4D-A91A-67F6468F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6691"/>
          <a:stretch/>
        </p:blipFill>
        <p:spPr>
          <a:xfrm>
            <a:off x="6094233" y="5081"/>
            <a:ext cx="6086966" cy="6852919"/>
          </a:xfrm>
          <a:prstGeom prst="rect">
            <a:avLst/>
          </a:prstGeom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719747" y="1868460"/>
            <a:ext cx="4008101" cy="1398808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/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с маркированным товаром для предприятий общественного питания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703561" y="3301781"/>
            <a:ext cx="3367544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65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6C37A42-B0C2-11FD-25A9-DC77E748885A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сведений о выводе из оборота посредством УПД </a:t>
            </a:r>
          </a:p>
          <a:p>
            <a:pPr lvl="0"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выявления расхождений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приемке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(«возврат»)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5F6C49E3-7026-2147-D850-89ACC7FB2F8F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5" name="Скругленный прямоугольник 21">
            <a:extLst>
              <a:ext uri="{FF2B5EF4-FFF2-40B4-BE49-F238E27FC236}">
                <a16:creationId xmlns:a16="http://schemas.microsoft.com/office/drawing/2014/main" xmlns="" id="{A3F8EF4A-70CE-77BE-D801-BE7950303BE3}"/>
              </a:ext>
            </a:extLst>
          </p:cNvPr>
          <p:cNvSpPr>
            <a:spLocks noChangeAspect="1"/>
          </p:cNvSpPr>
          <p:nvPr/>
        </p:nvSpPr>
        <p:spPr>
          <a:xfrm>
            <a:off x="516000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DA2DE-1D4D-FE14-9F84-C3872A1E4168}"/>
              </a:ext>
            </a:extLst>
          </p:cNvPr>
          <p:cNvSpPr txBox="1"/>
          <p:nvPr/>
        </p:nvSpPr>
        <p:spPr>
          <a:xfrm>
            <a:off x="1436615" y="1473972"/>
            <a:ext cx="2754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информирует Продавца о выявленной проблеме в поставке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2FEB77-0928-9786-3D6B-B7EB281B9D36}"/>
              </a:ext>
            </a:extLst>
          </p:cNvPr>
          <p:cNvSpPr txBox="1"/>
          <p:nvPr/>
        </p:nvSpPr>
        <p:spPr>
          <a:xfrm>
            <a:off x="4629628" y="1381639"/>
            <a:ext cx="26592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оформляет </a:t>
            </a:r>
            <a:r>
              <a:rPr lang="ru-RU" sz="12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УКД к ранее оформленному УПД для исправления ошибки или оформления возврата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3841B3-FBEA-C85F-1130-DF1475ECDEEC}"/>
              </a:ext>
            </a:extLst>
          </p:cNvPr>
          <p:cNvSpPr txBox="1"/>
          <p:nvPr/>
        </p:nvSpPr>
        <p:spPr>
          <a:xfrm>
            <a:off x="8466879" y="1381639"/>
            <a:ext cx="3209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</a:t>
            </a:r>
            <a:r>
              <a:rPr lang="ru-RU" sz="12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или УКД </a:t>
            </a:r>
          </a:p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покупателем в течение 1 рабочего дня со дня исправления, но не позднее дня передачи этих товаров третьим лицам </a:t>
            </a:r>
          </a:p>
        </p:txBody>
      </p:sp>
      <p:sp>
        <p:nvSpPr>
          <p:cNvPr id="16" name="Скругленный прямоугольник 21">
            <a:extLst>
              <a:ext uri="{FF2B5EF4-FFF2-40B4-BE49-F238E27FC236}">
                <a16:creationId xmlns:a16="http://schemas.microsoft.com/office/drawing/2014/main" xmlns="" id="{DA7E0BD9-D771-8FF8-DD24-77ACB70DCC5E}"/>
              </a:ext>
            </a:extLst>
          </p:cNvPr>
          <p:cNvSpPr>
            <a:spLocks noChangeAspect="1"/>
          </p:cNvSpPr>
          <p:nvPr/>
        </p:nvSpPr>
        <p:spPr>
          <a:xfrm>
            <a:off x="3741401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кругленный прямоугольник 21">
            <a:extLst>
              <a:ext uri="{FF2B5EF4-FFF2-40B4-BE49-F238E27FC236}">
                <a16:creationId xmlns:a16="http://schemas.microsoft.com/office/drawing/2014/main" xmlns="" id="{07E4F581-95EC-83D5-4875-E761E8815008}"/>
              </a:ext>
            </a:extLst>
          </p:cNvPr>
          <p:cNvSpPr>
            <a:spLocks noChangeAspect="1"/>
          </p:cNvSpPr>
          <p:nvPr/>
        </p:nvSpPr>
        <p:spPr>
          <a:xfrm>
            <a:off x="7523622" y="1347137"/>
            <a:ext cx="900000" cy="90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xmlns="" id="{6FFAFF67-3D1B-EEDA-2978-0CF7E11CF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736407" y="1490393"/>
            <a:ext cx="474431" cy="613489"/>
          </a:xfrm>
          <a:prstGeom prst="rect">
            <a:avLst/>
          </a:prstGeom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xmlns="" id="{64CACCC5-12B2-9414-5FEF-84F63C300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3884657" y="1490393"/>
            <a:ext cx="613489" cy="613489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xmlns="" id="{603B6908-D50A-AD35-45F3-8E9C33FB61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659256" y="1490393"/>
            <a:ext cx="613489" cy="613489"/>
          </a:xfrm>
          <a:prstGeom prst="rect">
            <a:avLst/>
          </a:prstGeom>
        </p:spPr>
      </p:pic>
      <p:cxnSp>
        <p:nvCxnSpPr>
          <p:cNvPr id="22" name="Straight Connector 7">
            <a:extLst>
              <a:ext uri="{FF2B5EF4-FFF2-40B4-BE49-F238E27FC236}">
                <a16:creationId xmlns:a16="http://schemas.microsoft.com/office/drawing/2014/main" xmlns="" id="{194DC7B6-2733-FD8C-7574-FEC142B87C4F}"/>
              </a:ext>
            </a:extLst>
          </p:cNvPr>
          <p:cNvCxnSpPr>
            <a:cxnSpLocks/>
          </p:cNvCxnSpPr>
          <p:nvPr/>
        </p:nvCxnSpPr>
        <p:spPr>
          <a:xfrm>
            <a:off x="516000" y="3735872"/>
            <a:ext cx="11160000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8">
            <a:extLst>
              <a:ext uri="{FF2B5EF4-FFF2-40B4-BE49-F238E27FC236}">
                <a16:creationId xmlns:a16="http://schemas.microsoft.com/office/drawing/2014/main" xmlns="" id="{0FF6179A-E225-F0B8-511C-EAA265C6097B}"/>
              </a:ext>
            </a:extLst>
          </p:cNvPr>
          <p:cNvSpPr/>
          <p:nvPr/>
        </p:nvSpPr>
        <p:spPr>
          <a:xfrm>
            <a:off x="722237" y="2435603"/>
            <a:ext cx="1807112" cy="865475"/>
          </a:xfrm>
          <a:prstGeom prst="roundRect">
            <a:avLst>
              <a:gd name="adj" fmla="val 1144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(Уведомление об уточнении, еТОРГ-2, письмо и т.д.).  отправляет Продавцу</a:t>
            </a:r>
          </a:p>
        </p:txBody>
      </p:sp>
      <p:sp>
        <p:nvSpPr>
          <p:cNvPr id="24" name="Скругленный прямоугольник 8">
            <a:extLst>
              <a:ext uri="{FF2B5EF4-FFF2-40B4-BE49-F238E27FC236}">
                <a16:creationId xmlns:a16="http://schemas.microsoft.com/office/drawing/2014/main" xmlns="" id="{1A5B52C0-E8B0-E225-60E0-021A75F69C28}"/>
              </a:ext>
            </a:extLst>
          </p:cNvPr>
          <p:cNvSpPr/>
          <p:nvPr/>
        </p:nvSpPr>
        <p:spPr>
          <a:xfrm>
            <a:off x="2941762" y="2468048"/>
            <a:ext cx="1841697" cy="854246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формирует исправление или корректировку в виде УКД /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 ранее оформленному УПД </a:t>
            </a:r>
          </a:p>
        </p:txBody>
      </p:sp>
      <p:sp>
        <p:nvSpPr>
          <p:cNvPr id="25" name="Скругленный прямоугольник 8">
            <a:extLst>
              <a:ext uri="{FF2B5EF4-FFF2-40B4-BE49-F238E27FC236}">
                <a16:creationId xmlns:a16="http://schemas.microsoft.com/office/drawing/2014/main" xmlns="" id="{6F92254A-A293-E45A-87F3-EF05017ABA38}"/>
              </a:ext>
            </a:extLst>
          </p:cNvPr>
          <p:cNvSpPr/>
          <p:nvPr/>
        </p:nvSpPr>
        <p:spPr>
          <a:xfrm>
            <a:off x="7345796" y="2453304"/>
            <a:ext cx="1970506" cy="854241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получает, проверяет и подписывает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УКД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2B06BA0-5075-DF63-D900-FD2DC4B1B828}"/>
              </a:ext>
            </a:extLst>
          </p:cNvPr>
          <p:cNvSpPr>
            <a:spLocks noChangeAspect="1"/>
          </p:cNvSpPr>
          <p:nvPr/>
        </p:nvSpPr>
        <p:spPr>
          <a:xfrm>
            <a:off x="1499793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D0B63EC-300B-4640-E23B-F16CB8AC3C00}"/>
              </a:ext>
            </a:extLst>
          </p:cNvPr>
          <p:cNvSpPr>
            <a:spLocks noChangeAspect="1"/>
          </p:cNvSpPr>
          <p:nvPr/>
        </p:nvSpPr>
        <p:spPr>
          <a:xfrm>
            <a:off x="3736610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9AC9A701-C408-62FE-4E75-8F9E1458DD4D}"/>
              </a:ext>
            </a:extLst>
          </p:cNvPr>
          <p:cNvSpPr>
            <a:spLocks noChangeAspect="1"/>
          </p:cNvSpPr>
          <p:nvPr/>
        </p:nvSpPr>
        <p:spPr>
          <a:xfrm>
            <a:off x="8205049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55ACE37-4797-9F48-A84D-5B02B870B21A}"/>
              </a:ext>
            </a:extLst>
          </p:cNvPr>
          <p:cNvCxnSpPr>
            <a:cxnSpLocks/>
            <a:stCxn id="26" idx="0"/>
            <a:endCxn id="23" idx="2"/>
          </p:cNvCxnSpPr>
          <p:nvPr/>
        </p:nvCxnSpPr>
        <p:spPr>
          <a:xfrm flipV="1">
            <a:off x="1625793" y="3301078"/>
            <a:ext cx="0" cy="308794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8B0A926-8762-ECCB-8B16-65E6551629F3}"/>
              </a:ext>
            </a:extLst>
          </p:cNvPr>
          <p:cNvCxnSpPr>
            <a:cxnSpLocks/>
            <a:stCxn id="27" idx="0"/>
            <a:endCxn id="24" idx="2"/>
          </p:cNvCxnSpPr>
          <p:nvPr/>
        </p:nvCxnSpPr>
        <p:spPr>
          <a:xfrm flipV="1">
            <a:off x="3862610" y="3322294"/>
            <a:ext cx="1" cy="287578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BC33CC3-E292-7C49-A435-3C3FA02FE376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8331049" y="3307545"/>
            <a:ext cx="0" cy="302327"/>
          </a:xfrm>
          <a:prstGeom prst="line">
            <a:avLst/>
          </a:prstGeom>
          <a:ln w="12700"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8">
            <a:extLst>
              <a:ext uri="{FF2B5EF4-FFF2-40B4-BE49-F238E27FC236}">
                <a16:creationId xmlns:a16="http://schemas.microsoft.com/office/drawing/2014/main" xmlns="" id="{9BE7B4CE-FF9E-10E8-E5C1-56F520F4489A}"/>
              </a:ext>
            </a:extLst>
          </p:cNvPr>
          <p:cNvSpPr/>
          <p:nvPr/>
        </p:nvSpPr>
        <p:spPr>
          <a:xfrm>
            <a:off x="9686923" y="2468058"/>
            <a:ext cx="1758564" cy="854241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\УКД</a:t>
            </a:r>
          </a:p>
          <a:p>
            <a:pPr lvl="0" algn="ctr"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05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фиксация изменений в ГИС МТ</a:t>
            </a:r>
            <a:endParaRPr kumimoji="0" lang="ru-RU" sz="105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xmlns="" id="{323192B9-80FE-79B6-6803-2E47446785AB}"/>
              </a:ext>
            </a:extLst>
          </p:cNvPr>
          <p:cNvSpPr txBox="1"/>
          <p:nvPr/>
        </p:nvSpPr>
        <p:spPr>
          <a:xfrm>
            <a:off x="515999" y="4947609"/>
            <a:ext cx="11160000" cy="8989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оформляется при изменении номенклатуры, количества товаров и/или стоимости товаров.</a:t>
            </a:r>
          </a:p>
          <a:p>
            <a:pPr>
              <a:spcBef>
                <a:spcPts val="114"/>
              </a:spcBef>
            </a:pPr>
            <a:endParaRPr lang="ru-RU" sz="1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Bef>
                <a:spcPts val="114"/>
              </a:spcBef>
            </a:pP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lang="ru-RU" sz="1400" b="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оформляется для исправления обнаруженных ошибок, в т.ч.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кодах маркировки (неверный формат кода и </a:t>
            </a:r>
            <a:r>
              <a:rPr lang="ru-RU" sz="1400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 Оформляется в случае, когда количество и стоимость товаров не меняется</a:t>
            </a:r>
          </a:p>
        </p:txBody>
      </p:sp>
      <p:sp>
        <p:nvSpPr>
          <p:cNvPr id="39" name="Скругленный прямоугольник 8">
            <a:extLst>
              <a:ext uri="{FF2B5EF4-FFF2-40B4-BE49-F238E27FC236}">
                <a16:creationId xmlns:a16="http://schemas.microsoft.com/office/drawing/2014/main" xmlns="" id="{D0B0CEA7-D26F-FECC-E0F0-CA611FC67F94}"/>
              </a:ext>
            </a:extLst>
          </p:cNvPr>
          <p:cNvSpPr/>
          <p:nvPr/>
        </p:nvSpPr>
        <p:spPr>
          <a:xfrm>
            <a:off x="5694545" y="4340967"/>
            <a:ext cx="806442" cy="343764"/>
          </a:xfrm>
          <a:prstGeom prst="roundRect">
            <a:avLst>
              <a:gd name="adj" fmla="val 8835"/>
            </a:avLst>
          </a:prstGeom>
          <a:solidFill>
            <a:schemeClr val="bg1"/>
          </a:solidFill>
          <a:ln>
            <a:solidFill>
              <a:srgbClr val="63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</a:t>
            </a:r>
          </a:p>
        </p:txBody>
      </p:sp>
      <p:cxnSp>
        <p:nvCxnSpPr>
          <p:cNvPr id="40" name="Elbow Connector 61">
            <a:extLst>
              <a:ext uri="{FF2B5EF4-FFF2-40B4-BE49-F238E27FC236}">
                <a16:creationId xmlns:a16="http://schemas.microsoft.com/office/drawing/2014/main" xmlns="" id="{73B131AC-EF72-167F-8DF0-687DA64818FA}"/>
              </a:ext>
            </a:extLst>
          </p:cNvPr>
          <p:cNvCxnSpPr>
            <a:cxnSpLocks/>
            <a:stCxn id="27" idx="4"/>
            <a:endCxn id="39" idx="1"/>
          </p:cNvCxnSpPr>
          <p:nvPr/>
        </p:nvCxnSpPr>
        <p:spPr>
          <a:xfrm rot="16200000" flipH="1">
            <a:off x="4453089" y="3271392"/>
            <a:ext cx="650977" cy="1831935"/>
          </a:xfrm>
          <a:prstGeom prst="bentConnector2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8">
            <a:extLst>
              <a:ext uri="{FF2B5EF4-FFF2-40B4-BE49-F238E27FC236}">
                <a16:creationId xmlns:a16="http://schemas.microsoft.com/office/drawing/2014/main" xmlns="" id="{00AE6560-2863-69D2-71BE-3F6A680090B6}"/>
              </a:ext>
            </a:extLst>
          </p:cNvPr>
          <p:cNvSpPr/>
          <p:nvPr/>
        </p:nvSpPr>
        <p:spPr>
          <a:xfrm>
            <a:off x="5176918" y="2447845"/>
            <a:ext cx="1841697" cy="854246"/>
          </a:xfrm>
          <a:prstGeom prst="roundRect">
            <a:avLst>
              <a:gd name="adj" fmla="val 8835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 осуществляет проверку и фиксирует сведения по </a:t>
            </a:r>
            <a:r>
              <a:rPr kumimoji="0" lang="ru-RU" sz="1050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УПДи</a:t>
            </a:r>
            <a:r>
              <a:rPr kumimoji="0" lang="ru-RU" sz="105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УКД</a:t>
            </a:r>
          </a:p>
        </p:txBody>
      </p:sp>
      <p:sp>
        <p:nvSpPr>
          <p:cNvPr id="44" name="Oval 59">
            <a:extLst>
              <a:ext uri="{FF2B5EF4-FFF2-40B4-BE49-F238E27FC236}">
                <a16:creationId xmlns:a16="http://schemas.microsoft.com/office/drawing/2014/main" xmlns="" id="{9BBBA0E9-AA69-0CF8-5465-9509C11C69C5}"/>
              </a:ext>
            </a:extLst>
          </p:cNvPr>
          <p:cNvSpPr>
            <a:spLocks noChangeAspect="1"/>
          </p:cNvSpPr>
          <p:nvPr/>
        </p:nvSpPr>
        <p:spPr>
          <a:xfrm>
            <a:off x="5971766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2" name="Elbow Connector 61">
            <a:extLst>
              <a:ext uri="{FF2B5EF4-FFF2-40B4-BE49-F238E27FC236}">
                <a16:creationId xmlns:a16="http://schemas.microsoft.com/office/drawing/2014/main" xmlns="" id="{C68D437F-2BFC-3DB1-76CC-22999B1BE544}"/>
              </a:ext>
            </a:extLst>
          </p:cNvPr>
          <p:cNvCxnSpPr>
            <a:cxnSpLocks/>
            <a:stCxn id="39" idx="3"/>
            <a:endCxn id="37" idx="2"/>
          </p:cNvCxnSpPr>
          <p:nvPr/>
        </p:nvCxnSpPr>
        <p:spPr>
          <a:xfrm flipV="1">
            <a:off x="6500987" y="3322299"/>
            <a:ext cx="4065218" cy="1190550"/>
          </a:xfrm>
          <a:prstGeom prst="bentConnector2">
            <a:avLst/>
          </a:prstGeom>
          <a:ln w="12700">
            <a:solidFill>
              <a:srgbClr val="636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9">
            <a:extLst>
              <a:ext uri="{FF2B5EF4-FFF2-40B4-BE49-F238E27FC236}">
                <a16:creationId xmlns:a16="http://schemas.microsoft.com/office/drawing/2014/main" xmlns="" id="{32765B69-5C23-02FF-B59C-C4DDFF8CAC9B}"/>
              </a:ext>
            </a:extLst>
          </p:cNvPr>
          <p:cNvSpPr>
            <a:spLocks noChangeAspect="1"/>
          </p:cNvSpPr>
          <p:nvPr/>
        </p:nvSpPr>
        <p:spPr>
          <a:xfrm>
            <a:off x="10440205" y="3609872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19CD3D2-679D-245F-BBA6-164FF29B943B}"/>
              </a:ext>
            </a:extLst>
          </p:cNvPr>
          <p:cNvCxnSpPr>
            <a:cxnSpLocks/>
          </p:cNvCxnSpPr>
          <p:nvPr/>
        </p:nvCxnSpPr>
        <p:spPr>
          <a:xfrm>
            <a:off x="516000" y="624417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8">
            <a:extLst>
              <a:ext uri="{FF2B5EF4-FFF2-40B4-BE49-F238E27FC236}">
                <a16:creationId xmlns:a16="http://schemas.microsoft.com/office/drawing/2014/main" xmlns="" id="{283FD15C-21D5-5DEF-BFC1-38DAF33E6F42}"/>
              </a:ext>
            </a:extLst>
          </p:cNvPr>
          <p:cNvSpPr/>
          <p:nvPr/>
        </p:nvSpPr>
        <p:spPr>
          <a:xfrm>
            <a:off x="9150203" y="4356168"/>
            <a:ext cx="806442" cy="343764"/>
          </a:xfrm>
          <a:prstGeom prst="roundRect">
            <a:avLst>
              <a:gd name="adj" fmla="val 8835"/>
            </a:avLst>
          </a:prstGeom>
          <a:solidFill>
            <a:schemeClr val="bg1"/>
          </a:solidFill>
          <a:ln>
            <a:solidFill>
              <a:srgbClr val="63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0B94814D-C0E7-B275-F90C-275F61B2502D}"/>
              </a:ext>
            </a:extLst>
          </p:cNvPr>
          <p:cNvCxnSpPr>
            <a:stCxn id="44" idx="4"/>
            <a:endCxn id="39" idx="0"/>
          </p:cNvCxnSpPr>
          <p:nvPr/>
        </p:nvCxnSpPr>
        <p:spPr>
          <a:xfrm>
            <a:off x="6097766" y="3861872"/>
            <a:ext cx="0" cy="479095"/>
          </a:xfrm>
          <a:prstGeom prst="straightConnector1">
            <a:avLst/>
          </a:prstGeom>
          <a:ln w="12700">
            <a:solidFill>
              <a:srgbClr val="63666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D0AA5C5E-0D13-BC8D-FEF4-7764C9A9467D}"/>
              </a:ext>
            </a:extLst>
          </p:cNvPr>
          <p:cNvCxnSpPr>
            <a:cxnSpLocks/>
          </p:cNvCxnSpPr>
          <p:nvPr/>
        </p:nvCxnSpPr>
        <p:spPr>
          <a:xfrm>
            <a:off x="8331049" y="3861872"/>
            <a:ext cx="0" cy="666178"/>
          </a:xfrm>
          <a:prstGeom prst="straightConnector1">
            <a:avLst/>
          </a:prstGeom>
          <a:ln w="12700">
            <a:solidFill>
              <a:srgbClr val="63666A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07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60CDB-5AF7-952F-A9A3-F606035107EB}"/>
              </a:ext>
            </a:extLst>
          </p:cNvPr>
          <p:cNvSpPr txBox="1"/>
          <p:nvPr/>
        </p:nvSpPr>
        <p:spPr>
          <a:xfrm>
            <a:off x="515999" y="1450464"/>
            <a:ext cx="11160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приемки товара с причиной «для производственных целей/собственных нужд» и вывода из оборота посредством УПД «одной кнопкой» предприятие общественного питания вправе реализовать данный товар или его часть (в случае реализации, например в магазине типа «кулинария») с применением контрольно-кассовой техники (розничная торговля).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Данное уведомление о реализации (чек) будет приравнено к корректирующему документу ранее поданных сведений о выводе из оборота.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осуществления расчетов за маркированный̆ товар с применением ККТ в соответствии с абзацем третьим пункта 3.2 статьи 4.3  54 Федерального закона «О применении контрольно-кассовой техники при осуществлении расчетов в Российской Федерации» </a:t>
            </a: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оборота товаров, осуществляющий̆ розничную реализацию,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вправе не формировать запрос о коде маркировки, а в уведомлении о реализации маркированного товара вместо кода маркировки указывать код товара — GTIN и количество реализуемого товара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Данный̆ режим применяется в случае реализации маркированного товара предприятиями общественного питания при осуществлении ими, помимо оказания услуг общественного питания, дополнительного вида деятельности –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розничной̆ торговли, например, через магазины типа «кулинария». 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этом, для исключения двойного выбытия с баланса виртуального склада необходимо включить в уведомление о реализации отраслевой реквизит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mode=</a:t>
            </a:r>
            <a:r>
              <a:rPr lang="en-US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подробное описание в «Методические рекомендации по выводу из оборота </a:t>
            </a:r>
            <a:r>
              <a:rPr lang="en-GB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en-GB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маркированной продукции, принятой «одной кнопкой», при продаже посредством ККТ 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HORECA+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Розница)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6603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60CDB-5AF7-952F-A9A3-F606035107EB}"/>
              </a:ext>
            </a:extLst>
          </p:cNvPr>
          <p:cNvSpPr txBox="1"/>
          <p:nvPr/>
        </p:nvSpPr>
        <p:spPr>
          <a:xfrm>
            <a:off x="515999" y="1450464"/>
            <a:ext cx="1116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способ подачи сведений распространяется на случаи, когда маркированный товар используется предприятиями общественного питания в маркетинговых, благотворительных целях, товар в ходе использования для оказания услуг утратил свои потребительские свойства (истек срок годности, нарушена целостность упаковки и т.п.), а также утеря, порча, другое.). </a:t>
            </a:r>
          </a:p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использоваться для постепенного списания на производственные цели или собственный нужны (по решению предприятия общественного питания).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выводе из оборота (прямая подача в ГИС МТ)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7EAA9A-B453-793B-074B-3872E557A315}"/>
              </a:ext>
            </a:extLst>
          </p:cNvPr>
          <p:cNvSpPr/>
          <p:nvPr/>
        </p:nvSpPr>
        <p:spPr>
          <a:xfrm>
            <a:off x="0" y="3205790"/>
            <a:ext cx="12191999" cy="3679594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C6E02F-9B95-6979-B646-F809AB4DC2C0}"/>
              </a:ext>
            </a:extLst>
          </p:cNvPr>
          <p:cNvSpPr txBox="1"/>
          <p:nvPr/>
        </p:nvSpPr>
        <p:spPr>
          <a:xfrm>
            <a:off x="7386638" y="3906813"/>
            <a:ext cx="428936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ЭТОГО НЕОБХОДИМО: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в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личном кабинете ГИС МТ в раздел «Документы» 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нажать «Создать» из выпадающего списка выбрать </a:t>
            </a:r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тип документа «Вывод из оборота»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Выбрать соответствующую причину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Заполнить сведения о первичной документации внутреннего учета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A5246D68-D8B6-8EE4-5AB0-570E753F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9" y="3444707"/>
            <a:ext cx="6515272" cy="32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234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60CDB-5AF7-952F-A9A3-F606035107EB}"/>
              </a:ext>
            </a:extLst>
          </p:cNvPr>
          <p:cNvSpPr txBox="1"/>
          <p:nvPr/>
        </p:nvSpPr>
        <p:spPr>
          <a:xfrm>
            <a:off x="515999" y="1736214"/>
            <a:ext cx="1116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реализации товара посредством применения ККТ в момент расчета происходит сканирование кода маркировки и включение сведений в уведомление о реализации маркированного товара.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способ применим в случаях, когда не были использованы инструменты по выводу из оборота 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одной кнопкой</a:t>
            </a:r>
            <a:r>
              <a:rPr lang="en-US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документ прямой подачи – Вывод из оборота. </a:t>
            </a:r>
            <a:endParaRPr lang="ru-RU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756CEEAB-B603-21BF-B08C-DF55754160A4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маркированной продукции при продаже посредством ККТ (без использования вывода по УПД «одной кнопки»)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9514DAFF-379D-42AC-30FE-B6931EB082F8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63A15AAC-A745-0A48-0958-673B93990B32}"/>
              </a:ext>
            </a:extLst>
          </p:cNvPr>
          <p:cNvSpPr/>
          <p:nvPr/>
        </p:nvSpPr>
        <p:spPr>
          <a:xfrm>
            <a:off x="515999" y="3228066"/>
            <a:ext cx="11159999" cy="2744110"/>
          </a:xfrm>
          <a:prstGeom prst="roundRect">
            <a:avLst>
              <a:gd name="adj" fmla="val 6754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noAutofit/>
          </a:bodyPr>
          <a:lstStyle/>
          <a:p>
            <a:pPr>
              <a:spcAft>
                <a:spcPts val="1200"/>
              </a:spcAft>
            </a:pPr>
            <a:endParaRPr lang="ru-RU" sz="16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D8CDC30-33B5-60F7-C3FE-519C8020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8080" y="3901443"/>
            <a:ext cx="1514475" cy="1397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E5A972-5C5A-06DD-D707-C474B41819FD}"/>
              </a:ext>
            </a:extLst>
          </p:cNvPr>
          <p:cNvSpPr txBox="1"/>
          <p:nvPr/>
        </p:nvSpPr>
        <p:spPr>
          <a:xfrm>
            <a:off x="3050381" y="3492126"/>
            <a:ext cx="836533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ВАЖНО!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данном способе на кассе должен быть настроен Разрешительный режим в соответствии с ППР 1944.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Разрешительный режим запущен в Рознице для контроля продажи </a:t>
            </a: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молока и воды (1 мая 2024 – Крупные ТС, с 1 сентября – остальные участники розничной торговли)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Ужесточение контроля в этом сегменте несет риски - перетока недоброкачественной продукции с признаками контрафакта/фальсификата в остальные сегменты рынка. Рекомендуется на приемке осуществлять выборочную проверку продукции, а при продаже через ККТ использовать разрешительный режим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5657E5-5A27-485D-85D0-290F90AFBD24}"/>
              </a:ext>
            </a:extLst>
          </p:cNvPr>
          <p:cNvCxnSpPr>
            <a:cxnSpLocks/>
          </p:cNvCxnSpPr>
          <p:nvPr/>
        </p:nvCxnSpPr>
        <p:spPr>
          <a:xfrm>
            <a:off x="2814636" y="3492126"/>
            <a:ext cx="0" cy="2215991"/>
          </a:xfrm>
          <a:prstGeom prst="line">
            <a:avLst/>
          </a:prstGeom>
          <a:ln w="50800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486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DA4E4CFE-5230-F186-610F-1E8295C56D3F}"/>
              </a:ext>
            </a:extLst>
          </p:cNvPr>
          <p:cNvSpPr/>
          <p:nvPr/>
        </p:nvSpPr>
        <p:spPr>
          <a:xfrm>
            <a:off x="8293794" y="1788749"/>
            <a:ext cx="3382206" cy="4069126"/>
          </a:xfrm>
          <a:prstGeom prst="roundRect">
            <a:avLst>
              <a:gd name="adj" fmla="val 91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0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GB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Lite</a:t>
            </a: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Условия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2CD1D7-05AC-CC15-0E34-1D65648BFF39}"/>
              </a:ext>
            </a:extLst>
          </p:cNvPr>
          <p:cNvSpPr txBox="1"/>
          <p:nvPr/>
        </p:nvSpPr>
        <p:spPr>
          <a:xfrm>
            <a:off x="516000" y="1524857"/>
            <a:ext cx="69587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Сервис ЭДО Лайт – бесплатный сертифицированный ФНС провайдер электронного документооборота (ЭДО), интегрированный в личный кабинет Государственной информационной системы мониторинга оборота товара (ГИС МТ).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с контрагентами, зарегистрированными в ГИС МТ в качестве участников оборота маркируемой продукции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Участникам оборота маркируемой продукции доступен обмен формализованными документами, содержащими коды маркировки: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(СЧФДОП, ДОП)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УКД (КСЧФДИС, ДИС)</a:t>
            </a: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Аннулирование по формату РОСЭУ</a:t>
            </a:r>
            <a:endParaRPr lang="en-US" sz="14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6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работы с входящими неформализованными документами (Договора, акты и т.д.)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сервиса</a:t>
            </a:r>
            <a:r>
              <a:rPr lang="en-US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невозможен обмен формализованными документами, которые не содержат кодов маркировки</a:t>
            </a: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4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работе через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присутствует ограничение на 1000 исходящих документов в год (остаток кол-ва не переходит на следующий год), через веб-интерфейс</a:t>
            </a:r>
            <a:r>
              <a:rPr lang="en-US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документов не ограничивается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4A2951-A9CC-6909-CF97-5A1A62D6D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769" y="2214563"/>
            <a:ext cx="3853494" cy="34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430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Список партнеров – операторов ЭДО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96259D-847A-D883-43A0-AFA26EB7F2A5}"/>
              </a:ext>
            </a:extLst>
          </p:cNvPr>
          <p:cNvSpPr txBox="1"/>
          <p:nvPr/>
        </p:nvSpPr>
        <p:spPr>
          <a:xfrm>
            <a:off x="3911156" y="1388034"/>
            <a:ext cx="2070446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Тензор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Калуга Астрал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СберКорус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Платформа ЭДО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ПС СТ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Сислинк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Инфотекс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БИФИТ ЭДО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Русь-Телеком</a:t>
            </a:r>
          </a:p>
        </p:txBody>
      </p:sp>
      <p:pic>
        <p:nvPicPr>
          <p:cNvPr id="8" name="Picture 2" descr="Партнёры">
            <a:extLst>
              <a:ext uri="{FF2B5EF4-FFF2-40B4-BE49-F238E27FC236}">
                <a16:creationId xmlns:a16="http://schemas.microsoft.com/office/drawing/2014/main" xmlns="" id="{E4ACEB9C-8662-8674-E2FB-68D4C699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87" y="4879275"/>
            <a:ext cx="1143529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артнёры">
            <a:extLst>
              <a:ext uri="{FF2B5EF4-FFF2-40B4-BE49-F238E27FC236}">
                <a16:creationId xmlns:a16="http://schemas.microsoft.com/office/drawing/2014/main" xmlns="" id="{192D2912-1BDB-0C39-C383-C2A9D258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87" y="1810046"/>
            <a:ext cx="1495932" cy="6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Партнёры">
            <a:extLst>
              <a:ext uri="{FF2B5EF4-FFF2-40B4-BE49-F238E27FC236}">
                <a16:creationId xmlns:a16="http://schemas.microsoft.com/office/drawing/2014/main" xmlns="" id="{9759F881-18A0-6DE5-E54D-0B7D5A2C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89744" l="1942" r="92233">
                        <a14:foregroundMark x1="9709" y1="15385" x2="9709" y2="15385"/>
                        <a14:foregroundMark x1="6311" y1="15385" x2="6311" y2="15385"/>
                        <a14:foregroundMark x1="3883" y1="23077" x2="3883" y2="23077"/>
                        <a14:foregroundMark x1="2913" y1="33333" x2="2913" y2="33333"/>
                        <a14:foregroundMark x1="2427" y1="43590" x2="2427" y2="43590"/>
                        <a14:foregroundMark x1="24757" y1="28205" x2="24757" y2="28205"/>
                        <a14:foregroundMark x1="30583" y1="30769" x2="30583" y2="30769"/>
                        <a14:foregroundMark x1="38350" y1="30769" x2="38350" y2="30769"/>
                        <a14:foregroundMark x1="45631" y1="46154" x2="45631" y2="46154"/>
                        <a14:foregroundMark x1="59223" y1="46154" x2="59223" y2="46154"/>
                        <a14:foregroundMark x1="56796" y1="48718" x2="56796" y2="48718"/>
                        <a14:foregroundMark x1="69417" y1="28205" x2="69417" y2="28205"/>
                        <a14:foregroundMark x1="74757" y1="41026" x2="74757" y2="41026"/>
                        <a14:foregroundMark x1="84466" y1="46154" x2="84466" y2="46154"/>
                        <a14:foregroundMark x1="92233" y1="33333" x2="92233" y2="33333"/>
                        <a14:foregroundMark x1="11650" y1="38462" x2="11650" y2="38462"/>
                        <a14:backgroundMark x1="7767" y1="30769" x2="7767" y2="30769"/>
                        <a14:backgroundMark x1="24757" y1="23077" x2="24757" y2="23077"/>
                        <a14:backgroundMark x1="32524" y1="53846" x2="32524" y2="53846"/>
                        <a14:backgroundMark x1="48058" y1="38462" x2="48058" y2="38462"/>
                        <a14:backgroundMark x1="69417" y1="23077" x2="69417" y2="2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87" y="2523615"/>
            <a:ext cx="1924801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Партнёры">
            <a:extLst>
              <a:ext uri="{FF2B5EF4-FFF2-40B4-BE49-F238E27FC236}">
                <a16:creationId xmlns:a16="http://schemas.microsoft.com/office/drawing/2014/main" xmlns="" id="{FCC70E55-686D-F5C6-8CC5-C31C9B4F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87" y="3657144"/>
            <a:ext cx="1060084" cy="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Партнёры">
            <a:extLst>
              <a:ext uri="{FF2B5EF4-FFF2-40B4-BE49-F238E27FC236}">
                <a16:creationId xmlns:a16="http://schemas.microsoft.com/office/drawing/2014/main" xmlns="" id="{00C8C542-3EC3-22FE-666D-3B468D8A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5294" y1="63452" x2="35294" y2="63452"/>
                        <a14:foregroundMark x1="64706" y1="62944" x2="64706" y2="62944"/>
                        <a14:foregroundMark x1="49632" y1="20305" x2="49632" y2="20305"/>
                        <a14:foregroundMark x1="44118" y1="72589" x2="44118" y2="72589"/>
                        <a14:foregroundMark x1="33088" y1="72081" x2="33088" y2="72081"/>
                        <a14:foregroundMark x1="25368" y1="72081" x2="25368" y2="72081"/>
                        <a14:foregroundMark x1="16176" y1="73096" x2="16176" y2="73096"/>
                        <a14:foregroundMark x1="19485" y1="72589" x2="19485" y2="72589"/>
                        <a14:foregroundMark x1="48529" y1="72081" x2="48529" y2="72081"/>
                        <a14:foregroundMark x1="58824" y1="72589" x2="58824" y2="72589"/>
                        <a14:foregroundMark x1="62500" y1="74112" x2="62500" y2="74112"/>
                        <a14:foregroundMark x1="68750" y1="73604" x2="68750" y2="73604"/>
                        <a14:foregroundMark x1="79412" y1="72589" x2="79412" y2="72589"/>
                        <a14:foregroundMark x1="83088" y1="71574" x2="83088" y2="7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87" y="5816303"/>
            <a:ext cx="975931" cy="70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Партнёры">
            <a:extLst>
              <a:ext uri="{FF2B5EF4-FFF2-40B4-BE49-F238E27FC236}">
                <a16:creationId xmlns:a16="http://schemas.microsoft.com/office/drawing/2014/main" xmlns="" id="{D24BC7C3-3000-2389-075E-9F2D8DAE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87" y="4337278"/>
            <a:ext cx="15240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Партнёры">
            <a:extLst>
              <a:ext uri="{FF2B5EF4-FFF2-40B4-BE49-F238E27FC236}">
                <a16:creationId xmlns:a16="http://schemas.microsoft.com/office/drawing/2014/main" xmlns="" id="{FA230156-3923-3514-477A-A1AEF149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287" y="1424512"/>
            <a:ext cx="1456644" cy="2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xmlns="" id="{68A9DE20-3DA0-16A2-40A1-B50A9581F1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8000" b="88000" l="3960" r="94554">
                        <a14:foregroundMark x1="10891" y1="44000" x2="10891" y2="57333"/>
                        <a14:foregroundMark x1="11881" y1="53333" x2="4950" y2="50667"/>
                        <a14:foregroundMark x1="25248" y1="80000" x2="27228" y2="86667"/>
                        <a14:foregroundMark x1="40099" y1="30667" x2="40099" y2="30667"/>
                        <a14:foregroundMark x1="46040" y1="28000" x2="46040" y2="28000"/>
                        <a14:foregroundMark x1="51980" y1="28000" x2="51980" y2="28000"/>
                        <a14:foregroundMark x1="58416" y1="28000" x2="58416" y2="28000"/>
                        <a14:foregroundMark x1="64356" y1="29333" x2="64356" y2="29333"/>
                        <a14:foregroundMark x1="70297" y1="29333" x2="70297" y2="29333"/>
                        <a14:foregroundMark x1="76733" y1="28000" x2="76733" y2="28000"/>
                        <a14:foregroundMark x1="83168" y1="30667" x2="83168" y2="30667"/>
                        <a14:foregroundMark x1="91089" y1="29333" x2="91089" y2="29333"/>
                        <a14:foregroundMark x1="90594" y1="53333" x2="90594" y2="53333"/>
                        <a14:foregroundMark x1="68812" y1="56000" x2="68812" y2="56000"/>
                        <a14:foregroundMark x1="42079" y1="57333" x2="42079" y2="57333"/>
                        <a14:foregroundMark x1="52475" y1="65333" x2="52475" y2="65333"/>
                        <a14:foregroundMark x1="79208" y1="65333" x2="79208" y2="65333"/>
                        <a14:foregroundMark x1="93564" y1="78667" x2="94554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287" y="3039141"/>
            <a:ext cx="1261112" cy="468235"/>
          </a:xfrm>
          <a:prstGeom prst="rect">
            <a:avLst/>
          </a:prstGeom>
        </p:spPr>
      </p:pic>
      <p:pic>
        <p:nvPicPr>
          <p:cNvPr id="1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DE61A4D-5088-84DE-2735-5CF5E86542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287" y="5420425"/>
            <a:ext cx="1437417" cy="300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C4691B-3B41-7235-52F2-C35FC3518EA3}"/>
              </a:ext>
            </a:extLst>
          </p:cNvPr>
          <p:cNvSpPr txBox="1"/>
          <p:nvPr/>
        </p:nvSpPr>
        <p:spPr>
          <a:xfrm>
            <a:off x="8529519" y="1388034"/>
            <a:ext cx="2070446" cy="4396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СКБ Контур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Такском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ЭДО Лайт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Э-КОМ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Эдисофт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ФораПром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Сервионика</a:t>
            </a:r>
          </a:p>
          <a:p>
            <a:pPr fontAlgn="base">
              <a:spcAft>
                <a:spcPts val="2600"/>
              </a:spcAft>
            </a:pPr>
            <a:r>
              <a:rPr lang="ru-RU" sz="1600" dirty="0">
                <a:solidFill>
                  <a:srgbClr val="59595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Такснет</a:t>
            </a:r>
          </a:p>
        </p:txBody>
      </p:sp>
      <p:pic>
        <p:nvPicPr>
          <p:cNvPr id="19" name="Picture 14" descr="Партнёры">
            <a:extLst>
              <a:ext uri="{FF2B5EF4-FFF2-40B4-BE49-F238E27FC236}">
                <a16:creationId xmlns:a16="http://schemas.microsoft.com/office/drawing/2014/main" xmlns="" id="{FF22AC80-95A2-AAF6-084F-01F181B7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738" y="1362436"/>
            <a:ext cx="971550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Партнёры">
            <a:extLst>
              <a:ext uri="{FF2B5EF4-FFF2-40B4-BE49-F238E27FC236}">
                <a16:creationId xmlns:a16="http://schemas.microsoft.com/office/drawing/2014/main" xmlns="" id="{4A75007E-EA84-40D1-A5A6-16AB2B49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821" b="89844" l="8324" r="94488">
                        <a14:foregroundMark x1="10011" y1="53460" x2="6974" y2="60156"/>
                        <a14:foregroundMark x1="6974" y1="60156" x2="8324" y2="67299"/>
                        <a14:foregroundMark x1="8324" y1="67299" x2="11924" y2="67411"/>
                        <a14:foregroundMark x1="12148" y1="65402" x2="12148" y2="65290"/>
                        <a14:foregroundMark x1="94151" y1="53237" x2="94488" y2="66406"/>
                        <a14:foregroundMark x1="73903" y1="53906" x2="73903" y2="53906"/>
                        <a14:foregroundMark x1="49269" y1="53460" x2="57267" y2="52979"/>
                        <a14:foregroundMark x1="69899" y1="52576" x2="88751" y2="54688"/>
                        <a14:foregroundMark x1="22722" y1="38728" x2="22722" y2="38728"/>
                        <a14:foregroundMark x1="46794" y1="59487" x2="46794" y2="59487"/>
                        <a14:foregroundMark x1="37908" y1="58594" x2="37908" y2="58594"/>
                        <a14:foregroundMark x1="17998" y1="55580" x2="17998" y2="55580"/>
                        <a14:foregroundMark x1="13273" y1="56138" x2="14961" y2="61942"/>
                        <a14:foregroundMark x1="14061" y1="57589" x2="29471" y2="54576"/>
                        <a14:foregroundMark x1="29471" y1="54576" x2="25309" y2="58371"/>
                        <a14:foregroundMark x1="12148" y1="55580" x2="57017" y2="53368"/>
                        <a14:foregroundMark x1="69633" y1="52990" x2="86389" y2="53460"/>
                        <a14:foregroundMark x1="86389" y1="53460" x2="92463" y2="63616"/>
                        <a14:foregroundMark x1="92463" y1="63616" x2="23510" y2="66518"/>
                        <a14:foregroundMark x1="23510" y1="66518" x2="13836" y2="63951"/>
                        <a14:foregroundMark x1="13836" y1="63951" x2="9786" y2="59152"/>
                        <a14:foregroundMark x1="34758" y1="55246" x2="43645" y2="65513"/>
                        <a14:foregroundMark x1="43645" y1="65513" x2="55118" y2="63170"/>
                        <a14:foregroundMark x1="55118" y1="63170" x2="42745" y2="54576"/>
                        <a14:foregroundMark x1="42745" y1="54576" x2="32058" y2="55469"/>
                        <a14:foregroundMark x1="61305" y1="55022" x2="46682" y2="55357"/>
                        <a14:foregroundMark x1="46682" y1="55357" x2="63217" y2="65848"/>
                        <a14:foregroundMark x1="63217" y1="65848" x2="62655" y2="57143"/>
                        <a14:foregroundMark x1="62655" y1="57143" x2="55568" y2="55804"/>
                        <a14:foregroundMark x1="63667" y1="54353" x2="84477" y2="55580"/>
                        <a14:foregroundMark x1="84477" y1="55580" x2="92238" y2="63281"/>
                        <a14:foregroundMark x1="92238" y1="63281" x2="83915" y2="65625"/>
                        <a14:foregroundMark x1="83915" y1="65625" x2="71316" y2="65737"/>
                        <a14:foregroundMark x1="71316" y1="65737" x2="62880" y2="61384"/>
                        <a14:foregroundMark x1="62880" y1="61384" x2="66367" y2="54688"/>
                        <a14:foregroundMark x1="66367" y1="54688" x2="73791" y2="54129"/>
                        <a14:foregroundMark x1="73791" y1="54129" x2="75478" y2="54129"/>
                        <a14:foregroundMark x1="33071" y1="60268" x2="19123" y2="63058"/>
                        <a14:foregroundMark x1="19123" y1="63058" x2="30821" y2="66406"/>
                        <a14:foregroundMark x1="30821" y1="66406" x2="34646" y2="60045"/>
                        <a14:foregroundMark x1="34646" y1="60045" x2="33183" y2="60045"/>
                        <a14:backgroundMark x1="57818" y1="52121" x2="70191" y2="5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6335" y="1637988"/>
            <a:ext cx="1066357" cy="10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Партнёры">
            <a:extLst>
              <a:ext uri="{FF2B5EF4-FFF2-40B4-BE49-F238E27FC236}">
                <a16:creationId xmlns:a16="http://schemas.microsoft.com/office/drawing/2014/main" xmlns="" id="{0B419016-0E48-BD18-ED5A-386AD0E3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0000" b="90000" l="3077" r="98333">
                        <a14:foregroundMark x1="3205" y1="17059" x2="3205" y2="17059"/>
                        <a14:foregroundMark x1="31410" y1="36471" x2="31410" y2="36471"/>
                        <a14:foregroundMark x1="51795" y1="27647" x2="51795" y2="27647"/>
                        <a14:foregroundMark x1="83333" y1="21765" x2="83333" y2="21765"/>
                        <a14:foregroundMark x1="65897" y1="40000" x2="65897" y2="40000"/>
                        <a14:foregroundMark x1="93077" y1="16471" x2="93077" y2="16471"/>
                        <a14:foregroundMark x1="93590" y1="35882" x2="93590" y2="35882"/>
                        <a14:foregroundMark x1="98333" y1="25882" x2="96795" y2="35882"/>
                        <a14:foregroundMark x1="65897" y1="49412" x2="73077" y2="39412"/>
                        <a14:foregroundMark x1="73077" y1="39412" x2="66667" y2="25294"/>
                        <a14:foregroundMark x1="66667" y1="25294" x2="63974" y2="57059"/>
                        <a14:foregroundMark x1="63974" y1="57059" x2="69744" y2="77647"/>
                        <a14:foregroundMark x1="69744" y1="77647" x2="73205" y2="7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809" y="5435485"/>
            <a:ext cx="1169408" cy="25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Партнёры">
            <a:extLst>
              <a:ext uri="{FF2B5EF4-FFF2-40B4-BE49-F238E27FC236}">
                <a16:creationId xmlns:a16="http://schemas.microsoft.com/office/drawing/2014/main" xmlns="" id="{80653D41-765E-B15D-798E-85F613DEB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8966" b="88966" l="6322" r="89943">
                        <a14:foregroundMark x1="9483" y1="40690" x2="9770" y2="38621"/>
                        <a14:foregroundMark x1="6322" y1="28966" x2="6897" y2="28276"/>
                        <a14:foregroundMark x1="20690" y1="57241" x2="12644" y2="85517"/>
                        <a14:foregroundMark x1="12644" y1="85517" x2="21552" y2="57931"/>
                        <a14:foregroundMark x1="21552" y1="57931" x2="21552" y2="57931"/>
                        <a14:foregroundMark x1="25287" y1="41379" x2="25287" y2="41379"/>
                        <a14:foregroundMark x1="34770" y1="49655" x2="34770" y2="49655"/>
                        <a14:foregroundMark x1="44540" y1="53103" x2="44540" y2="53103"/>
                        <a14:foregroundMark x1="53736" y1="50345" x2="53736" y2="50345"/>
                        <a14:foregroundMark x1="58908" y1="43448" x2="58908" y2="43448"/>
                        <a14:foregroundMark x1="76437" y1="50345" x2="76437" y2="50345"/>
                        <a14:foregroundMark x1="81034" y1="51724" x2="81034" y2="51724"/>
                        <a14:foregroundMark x1="89655" y1="48276" x2="89655" y2="48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542" y="4216468"/>
            <a:ext cx="1059942" cy="4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14">
            <a:extLst>
              <a:ext uri="{FF2B5EF4-FFF2-40B4-BE49-F238E27FC236}">
                <a16:creationId xmlns:a16="http://schemas.microsoft.com/office/drawing/2014/main" xmlns="" id="{6DB28FEB-6E3F-3D14-ABAF-05E62D4CBE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9677" b="88710" l="8917" r="89809">
                        <a14:foregroundMark x1="12102" y1="32258" x2="14650" y2="29032"/>
                        <a14:foregroundMark x1="9652" y1="59677" x2="10828" y2="72581"/>
                        <a14:foregroundMark x1="35032" y1="32258" x2="35032" y2="32258"/>
                        <a14:foregroundMark x1="45860" y1="43548" x2="45860" y2="43548"/>
                        <a14:foregroundMark x1="54140" y1="46774" x2="54140" y2="46774"/>
                        <a14:foregroundMark x1="53503" y1="30645" x2="53503" y2="30645"/>
                        <a14:foregroundMark x1="59873" y1="41935" x2="59873" y2="41935"/>
                        <a14:foregroundMark x1="73248" y1="41935" x2="73248" y2="41935"/>
                        <a14:foregroundMark x1="82803" y1="38710" x2="82803" y2="38710"/>
                        <a14:backgroundMark x1="7643" y1="53226" x2="7643" y2="53226"/>
                        <a14:backgroundMark x1="10191" y1="43548" x2="10191" y2="43548"/>
                        <a14:backgroundMark x1="13376" y1="48387" x2="13376" y2="48387"/>
                        <a14:backgroundMark x1="6369" y1="54839" x2="5732" y2="48387"/>
                        <a14:backgroundMark x1="7643" y1="48387" x2="7643" y2="51613"/>
                        <a14:backgroundMark x1="7006" y1="54839" x2="7006" y2="59677"/>
                        <a14:backgroundMark x1="6369" y1="51613" x2="7643" y2="58065"/>
                        <a14:backgroundMark x1="51592" y1="29032" x2="52229" y2="274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9542" y="3655001"/>
            <a:ext cx="1059942" cy="418574"/>
          </a:xfrm>
          <a:prstGeom prst="rect">
            <a:avLst/>
          </a:prstGeom>
        </p:spPr>
      </p:pic>
      <p:pic>
        <p:nvPicPr>
          <p:cNvPr id="24" name="Рисунок 16">
            <a:extLst>
              <a:ext uri="{FF2B5EF4-FFF2-40B4-BE49-F238E27FC236}">
                <a16:creationId xmlns:a16="http://schemas.microsoft.com/office/drawing/2014/main" xmlns="" id="{20239EE5-A0D2-5E0F-EABC-3525813F05C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9091" b="89091" l="4739" r="95735">
                        <a14:foregroundMark x1="19905" y1="23636" x2="19905" y2="23636"/>
                        <a14:foregroundMark x1="9005" y1="21818" x2="9005" y2="21818"/>
                        <a14:foregroundMark x1="9953" y1="18182" x2="9005" y2="54545"/>
                        <a14:foregroundMark x1="12796" y1="16364" x2="11848" y2="14545"/>
                        <a14:foregroundMark x1="20853" y1="21818" x2="19905" y2="21818"/>
                        <a14:foregroundMark x1="8057" y1="20000" x2="6635" y2="27273"/>
                        <a14:foregroundMark x1="36019" y1="30909" x2="36019" y2="30909"/>
                        <a14:foregroundMark x1="38389" y1="47273" x2="38389" y2="47273"/>
                        <a14:foregroundMark x1="46445" y1="30909" x2="46445" y2="30909"/>
                        <a14:foregroundMark x1="50711" y1="36364" x2="50711" y2="36364"/>
                        <a14:foregroundMark x1="55450" y1="34545" x2="55450" y2="34545"/>
                        <a14:foregroundMark x1="72986" y1="29091" x2="72986" y2="29091"/>
                        <a14:foregroundMark x1="82938" y1="47273" x2="82938" y2="47273"/>
                        <a14:foregroundMark x1="86256" y1="47273" x2="86256" y2="47273"/>
                        <a14:foregroundMark x1="90047" y1="32727" x2="90047" y2="32727"/>
                        <a14:foregroundMark x1="95735" y1="43636" x2="95735" y2="43636"/>
                        <a14:foregroundMark x1="11848" y1="85455" x2="47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5217" y="2531230"/>
            <a:ext cx="1508593" cy="393235"/>
          </a:xfrm>
          <a:prstGeom prst="rect">
            <a:avLst/>
          </a:prstGeom>
        </p:spPr>
      </p:pic>
      <p:pic>
        <p:nvPicPr>
          <p:cNvPr id="25" name="Picture 30" descr="Партнёры">
            <a:extLst>
              <a:ext uri="{FF2B5EF4-FFF2-40B4-BE49-F238E27FC236}">
                <a16:creationId xmlns:a16="http://schemas.microsoft.com/office/drawing/2014/main" xmlns="" id="{ABA70FA9-5598-C626-8667-335640106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10000" b="90000" l="10000" r="90000">
                        <a14:foregroundMark x1="27500" y1="48000" x2="27500" y2="48000"/>
                        <a14:foregroundMark x1="35000" y1="49500" x2="35000" y2="49500"/>
                        <a14:foregroundMark x1="43500" y1="50500" x2="43500" y2="50500"/>
                        <a14:foregroundMark x1="52500" y1="49000" x2="52500" y2="49000"/>
                        <a14:foregroundMark x1="62500" y1="48500" x2="62500" y2="48500"/>
                        <a14:foregroundMark x1="78000" y1="48500" x2="78000" y2="48500"/>
                        <a14:foregroundMark x1="86000" y1="48500" x2="8600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97" b="27038"/>
          <a:stretch/>
        </p:blipFill>
        <p:spPr bwMode="auto">
          <a:xfrm>
            <a:off x="6735217" y="2968503"/>
            <a:ext cx="1508592" cy="6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2" descr="Сервионика">
            <a:extLst>
              <a:ext uri="{FF2B5EF4-FFF2-40B4-BE49-F238E27FC236}">
                <a16:creationId xmlns:a16="http://schemas.microsoft.com/office/drawing/2014/main" xmlns="" id="{EA967E04-387A-68DB-A7CF-97E96A10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542" y="4797339"/>
            <a:ext cx="1059942" cy="4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D6BDB2C-FD07-0816-ECC1-D849234B3A96}"/>
              </a:ext>
            </a:extLst>
          </p:cNvPr>
          <p:cNvCxnSpPr>
            <a:cxnSpLocks/>
          </p:cNvCxnSpPr>
          <p:nvPr/>
        </p:nvCxnSpPr>
        <p:spPr>
          <a:xfrm>
            <a:off x="6096000" y="1388034"/>
            <a:ext cx="0" cy="510996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784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Мобильное приложение «Честный ЗНАК. Бизнес»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5A4741D0-6A9B-E1AD-24DE-73E012A4202D}"/>
              </a:ext>
            </a:extLst>
          </p:cNvPr>
          <p:cNvSpPr/>
          <p:nvPr/>
        </p:nvSpPr>
        <p:spPr>
          <a:xfrm>
            <a:off x="388811" y="1339090"/>
            <a:ext cx="3484245" cy="2106295"/>
          </a:xfrm>
          <a:custGeom>
            <a:avLst/>
            <a:gdLst/>
            <a:ahLst/>
            <a:cxnLst/>
            <a:rect l="l" t="t" r="r" b="b"/>
            <a:pathLst>
              <a:path w="3484245" h="2106295">
                <a:moveTo>
                  <a:pt x="3408806" y="0"/>
                </a:moveTo>
                <a:lnTo>
                  <a:pt x="75057" y="0"/>
                </a:lnTo>
                <a:lnTo>
                  <a:pt x="45862" y="5905"/>
                </a:lnTo>
                <a:lnTo>
                  <a:pt x="22002" y="22002"/>
                </a:lnTo>
                <a:lnTo>
                  <a:pt x="5905" y="45862"/>
                </a:lnTo>
                <a:lnTo>
                  <a:pt x="0" y="75057"/>
                </a:lnTo>
                <a:lnTo>
                  <a:pt x="0" y="2031111"/>
                </a:lnTo>
                <a:lnTo>
                  <a:pt x="5905" y="2060305"/>
                </a:lnTo>
                <a:lnTo>
                  <a:pt x="22002" y="2084165"/>
                </a:lnTo>
                <a:lnTo>
                  <a:pt x="45862" y="2100262"/>
                </a:lnTo>
                <a:lnTo>
                  <a:pt x="75057" y="2106168"/>
                </a:lnTo>
                <a:lnTo>
                  <a:pt x="3408806" y="2106168"/>
                </a:lnTo>
                <a:lnTo>
                  <a:pt x="3438001" y="2100262"/>
                </a:lnTo>
                <a:lnTo>
                  <a:pt x="3461861" y="2084165"/>
                </a:lnTo>
                <a:lnTo>
                  <a:pt x="3477958" y="2060305"/>
                </a:lnTo>
                <a:lnTo>
                  <a:pt x="3483864" y="2031111"/>
                </a:lnTo>
                <a:lnTo>
                  <a:pt x="3483864" y="75057"/>
                </a:lnTo>
                <a:lnTo>
                  <a:pt x="3477958" y="45862"/>
                </a:lnTo>
                <a:lnTo>
                  <a:pt x="3461861" y="22002"/>
                </a:lnTo>
                <a:lnTo>
                  <a:pt x="3438001" y="5905"/>
                </a:lnTo>
                <a:lnTo>
                  <a:pt x="3408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0F5A8271-DF5A-60E3-DC2C-F8516460612A}"/>
              </a:ext>
            </a:extLst>
          </p:cNvPr>
          <p:cNvSpPr txBox="1"/>
          <p:nvPr/>
        </p:nvSpPr>
        <p:spPr>
          <a:xfrm>
            <a:off x="489522" y="1891682"/>
            <a:ext cx="3679758" cy="4230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 с документами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Ввод в оборот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Вывод из оборота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Агрегирование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Расформирование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(отгрузка)</a:t>
            </a:r>
          </a:p>
          <a:p>
            <a:pPr marL="516594" indent="-216529">
              <a:spcAft>
                <a:spcPts val="600"/>
              </a:spcAft>
              <a:buFont typeface="Arial MT"/>
              <a:buChar char="•"/>
              <a:tabLst>
                <a:tab pos="228594" algn="l"/>
                <a:tab pos="229229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 (приёмка и формирование</a:t>
            </a:r>
          </a:p>
          <a:p>
            <a:pPr marL="516594">
              <a:spcAft>
                <a:spcPts val="6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акта о расхождении)/ указание причины вывода из оборота при подписании УПД</a:t>
            </a:r>
          </a:p>
          <a:p>
            <a:pPr marL="298450" marR="46671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Подсказки на основных этапах  работы с приложением</a:t>
            </a:r>
          </a:p>
          <a:p>
            <a:pPr marL="299720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Универсальный сканер</a:t>
            </a:r>
          </a:p>
          <a:p>
            <a:pPr marL="518498" indent="-217165">
              <a:spcAft>
                <a:spcPts val="600"/>
              </a:spcAft>
              <a:buFont typeface="Arial MT"/>
              <a:buChar char="•"/>
              <a:tabLst>
                <a:tab pos="230498" algn="l"/>
                <a:tab pos="231134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Информация о товаре или агрегате,</a:t>
            </a:r>
          </a:p>
          <a:p>
            <a:pPr marL="518498">
              <a:spcAft>
                <a:spcPts val="6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том числе о владельце</a:t>
            </a:r>
          </a:p>
          <a:p>
            <a:pPr marL="518498" indent="-217165">
              <a:spcAft>
                <a:spcPts val="600"/>
              </a:spcAft>
              <a:buFont typeface="Arial MT"/>
              <a:buChar char="•"/>
              <a:tabLst>
                <a:tab pos="230498" algn="l"/>
                <a:tab pos="231134" algn="l"/>
              </a:tabLs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Просмотр состава агрегата</a:t>
            </a:r>
          </a:p>
          <a:p>
            <a:pPr marL="298450" marR="66927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Взаимодействие со службой  поддержки</a:t>
            </a:r>
          </a:p>
          <a:p>
            <a:pPr marL="298450" marR="669274" indent="-285750"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Справочная информация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C8FDF6A5-A83B-0D28-7D81-7B39B2CAAB04}"/>
              </a:ext>
            </a:extLst>
          </p:cNvPr>
          <p:cNvGrpSpPr/>
          <p:nvPr/>
        </p:nvGrpSpPr>
        <p:grpSpPr>
          <a:xfrm>
            <a:off x="10429730" y="3197378"/>
            <a:ext cx="1200923" cy="1533737"/>
            <a:chOff x="10180030" y="1560708"/>
            <a:chExt cx="1495970" cy="1855970"/>
          </a:xfrm>
        </p:grpSpPr>
        <p:pic>
          <p:nvPicPr>
            <p:cNvPr id="15" name="Рисунок 43">
              <a:extLst>
                <a:ext uri="{FF2B5EF4-FFF2-40B4-BE49-F238E27FC236}">
                  <a16:creationId xmlns:a16="http://schemas.microsoft.com/office/drawing/2014/main" xmlns="" id="{ADA5A03A-6F31-7109-9E68-A0D35CFD5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0030" y="1560708"/>
              <a:ext cx="1495970" cy="1495970"/>
            </a:xfrm>
            <a:prstGeom prst="rect">
              <a:avLst/>
            </a:prstGeom>
          </p:spPr>
        </p:pic>
        <p:pic>
          <p:nvPicPr>
            <p:cNvPr id="16" name="Picture 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xmlns="" id="{B162F545-AA75-AC5D-A676-D0849D798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378237" y="3056678"/>
              <a:ext cx="1080000" cy="360000"/>
            </a:xfrm>
            <a:prstGeom prst="rect">
              <a:avLst/>
            </a:prstGeom>
          </p:spPr>
        </p:pic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xmlns="" id="{47F5B3F4-C656-2D6D-D7E0-2161517AD820}"/>
              </a:ext>
            </a:extLst>
          </p:cNvPr>
          <p:cNvGrpSpPr/>
          <p:nvPr/>
        </p:nvGrpSpPr>
        <p:grpSpPr>
          <a:xfrm>
            <a:off x="10429730" y="1239069"/>
            <a:ext cx="1200923" cy="1533737"/>
            <a:chOff x="10170252" y="3616405"/>
            <a:chExt cx="1495970" cy="1855970"/>
          </a:xfrm>
        </p:grpSpPr>
        <p:pic>
          <p:nvPicPr>
            <p:cNvPr id="18" name="Рисунок 45">
              <a:extLst>
                <a:ext uri="{FF2B5EF4-FFF2-40B4-BE49-F238E27FC236}">
                  <a16:creationId xmlns:a16="http://schemas.microsoft.com/office/drawing/2014/main" xmlns="" id="{3ADE318D-D48F-A4B6-C3DF-497B750FB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70252" y="3616405"/>
              <a:ext cx="1495970" cy="1495970"/>
            </a:xfrm>
            <a:prstGeom prst="rect">
              <a:avLst/>
            </a:prstGeom>
          </p:spPr>
        </p:pic>
        <p:pic>
          <p:nvPicPr>
            <p:cNvPr id="19" name="Picture 7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xmlns="" id="{E676615E-CEB4-B5C7-988D-27ED79B4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311637" y="5112375"/>
              <a:ext cx="1213200" cy="360000"/>
            </a:xfrm>
            <a:prstGeom prst="rect">
              <a:avLst/>
            </a:prstGeom>
          </p:spPr>
        </p:pic>
      </p:grpSp>
      <p:grpSp>
        <p:nvGrpSpPr>
          <p:cNvPr id="20" name="Группа 41">
            <a:extLst>
              <a:ext uri="{FF2B5EF4-FFF2-40B4-BE49-F238E27FC236}">
                <a16:creationId xmlns:a16="http://schemas.microsoft.com/office/drawing/2014/main" xmlns="" id="{6E1E8B01-82C7-79A8-23D1-581495DB08EE}"/>
              </a:ext>
            </a:extLst>
          </p:cNvPr>
          <p:cNvGrpSpPr/>
          <p:nvPr/>
        </p:nvGrpSpPr>
        <p:grpSpPr>
          <a:xfrm>
            <a:off x="10438121" y="5139812"/>
            <a:ext cx="1162353" cy="1532649"/>
            <a:chOff x="8672050" y="4237869"/>
            <a:chExt cx="1447925" cy="1854656"/>
          </a:xfrm>
        </p:grpSpPr>
        <p:pic>
          <p:nvPicPr>
            <p:cNvPr id="21" name="Рисунок 30">
              <a:extLst>
                <a:ext uri="{FF2B5EF4-FFF2-40B4-BE49-F238E27FC236}">
                  <a16:creationId xmlns:a16="http://schemas.microsoft.com/office/drawing/2014/main" xmlns="" id="{33DF9F40-4384-FABC-53DC-835B7EBFF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72050" y="4237869"/>
              <a:ext cx="1447925" cy="1447925"/>
            </a:xfrm>
            <a:prstGeom prst="rect">
              <a:avLst/>
            </a:prstGeom>
          </p:spPr>
        </p:pic>
        <p:pic>
          <p:nvPicPr>
            <p:cNvPr id="22" name="Рисунок 40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EA4B98-FE96-6F7B-D997-E8A94E0CD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79436" y="5772484"/>
              <a:ext cx="1045466" cy="320041"/>
            </a:xfrm>
            <a:prstGeom prst="rect">
              <a:avLst/>
            </a:prstGeom>
          </p:spPr>
        </p:pic>
      </p:grpSp>
      <p:pic>
        <p:nvPicPr>
          <p:cNvPr id="40" name="Рисунок 36">
            <a:extLst>
              <a:ext uri="{FF2B5EF4-FFF2-40B4-BE49-F238E27FC236}">
                <a16:creationId xmlns:a16="http://schemas.microsoft.com/office/drawing/2014/main" xmlns="" id="{84461404-E2FD-5A6D-A18B-3E322FF17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915" y="2046445"/>
            <a:ext cx="2197389" cy="4472031"/>
          </a:xfrm>
          <a:prstGeom prst="roundRect">
            <a:avLst>
              <a:gd name="adj" fmla="val 9588"/>
            </a:avLst>
          </a:prstGeom>
          <a:effectLst>
            <a:softEdge rad="0"/>
          </a:effectLst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1F2EE0F-2952-535A-A699-0B52DA7FB587}"/>
              </a:ext>
            </a:extLst>
          </p:cNvPr>
          <p:cNvSpPr/>
          <p:nvPr/>
        </p:nvSpPr>
        <p:spPr>
          <a:xfrm>
            <a:off x="7573946" y="2028752"/>
            <a:ext cx="2177234" cy="4476800"/>
          </a:xfrm>
          <a:prstGeom prst="roundRect">
            <a:avLst>
              <a:gd name="adj" fmla="val 12097"/>
            </a:avLst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3" name="Picture 16">
            <a:extLst>
              <a:ext uri="{FF2B5EF4-FFF2-40B4-BE49-F238E27FC236}">
                <a16:creationId xmlns:a16="http://schemas.microsoft.com/office/drawing/2014/main" xmlns="" id="{410BAAB5-DF40-E35E-B246-8915A60E93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8153" y="1900482"/>
            <a:ext cx="2568912" cy="4775444"/>
          </a:xfrm>
          <a:prstGeom prst="rect">
            <a:avLst/>
          </a:prstGeom>
        </p:spPr>
      </p:pic>
      <p:sp>
        <p:nvSpPr>
          <p:cNvPr id="42" name="object 6">
            <a:extLst>
              <a:ext uri="{FF2B5EF4-FFF2-40B4-BE49-F238E27FC236}">
                <a16:creationId xmlns:a16="http://schemas.microsoft.com/office/drawing/2014/main" xmlns="" id="{32BEDA60-8A3F-D6C0-9D98-8AB84E6494A1}"/>
              </a:ext>
            </a:extLst>
          </p:cNvPr>
          <p:cNvSpPr txBox="1"/>
          <p:nvPr/>
        </p:nvSpPr>
        <p:spPr>
          <a:xfrm>
            <a:off x="4328153" y="1378090"/>
            <a:ext cx="2568912" cy="378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Проверка статуса</a:t>
            </a:r>
          </a:p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кода маркировки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xmlns="" id="{36F58AE1-92B8-77C3-5F98-016370AFB47E}"/>
              </a:ext>
            </a:extLst>
          </p:cNvPr>
          <p:cNvSpPr txBox="1"/>
          <p:nvPr/>
        </p:nvSpPr>
        <p:spPr>
          <a:xfrm>
            <a:off x="7378107" y="1378090"/>
            <a:ext cx="2568912" cy="378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документа </a:t>
            </a:r>
          </a:p>
          <a:p>
            <a:pPr marL="12700" algn="ctr">
              <a:spcBef>
                <a:spcPts val="105"/>
              </a:spcBef>
            </a:pPr>
            <a:r>
              <a:rPr lang="ru-RU" sz="1200" b="1" spc="-1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«Постановка кега на кран»</a:t>
            </a:r>
            <a:endParaRPr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Picture 16">
            <a:extLst>
              <a:ext uri="{FF2B5EF4-FFF2-40B4-BE49-F238E27FC236}">
                <a16:creationId xmlns:a16="http://schemas.microsoft.com/office/drawing/2014/main" xmlns="" id="{F52B7971-C23F-FBEB-8808-E49BBAA1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8107" y="1886539"/>
            <a:ext cx="2568912" cy="47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50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xmlns="" id="{CDF5F6AB-91BF-EF4D-A91A-67F6468F9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91" r="16691"/>
          <a:stretch/>
        </p:blipFill>
        <p:spPr>
          <a:xfrm>
            <a:off x="6105034" y="5081"/>
            <a:ext cx="6086966" cy="6852919"/>
          </a:xfrm>
          <a:prstGeom prst="rect">
            <a:avLst/>
          </a:prstGeom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111138AE-DB9F-BD4F-9BAE-EE7937A30C54}"/>
              </a:ext>
            </a:extLst>
          </p:cNvPr>
          <p:cNvSpPr/>
          <p:nvPr/>
        </p:nvSpPr>
        <p:spPr>
          <a:xfrm>
            <a:off x="263352" y="1868460"/>
            <a:ext cx="5400599" cy="2506804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/>
          <a:p>
            <a:pPr defTabSz="839852"/>
            <a:r>
              <a:rPr lang="ru-RU" sz="2400" b="1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Контакты для связи:</a:t>
            </a:r>
          </a:p>
          <a:p>
            <a:pPr defTabSz="839852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support@crpt.ru - электронная почта тех поддержки</a:t>
            </a:r>
          </a:p>
          <a:p>
            <a:pPr defTabSz="839852"/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a.ignatova@crpt.ru  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Игнатова Алена</a:t>
            </a:r>
          </a:p>
          <a:p>
            <a:pPr defTabSz="839852"/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e.zernova@crpt.ru</a:t>
            </a: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Зернова Елена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2C9F3023-DFCF-BE41-9588-0E70E1311962}"/>
              </a:ext>
            </a:extLst>
          </p:cNvPr>
          <p:cNvCxnSpPr>
            <a:cxnSpLocks/>
          </p:cNvCxnSpPr>
          <p:nvPr/>
        </p:nvCxnSpPr>
        <p:spPr>
          <a:xfrm flipH="1">
            <a:off x="263352" y="4509120"/>
            <a:ext cx="3367544" cy="0"/>
          </a:xfrm>
          <a:prstGeom prst="line">
            <a:avLst/>
          </a:prstGeom>
          <a:ln w="41275">
            <a:solidFill>
              <a:srgbClr val="F6F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42C76869-C41B-8F46-B43B-F246B4899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560" y="5481565"/>
            <a:ext cx="3367545" cy="7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76D434D8-3411-FB57-1AB6-4183997D089D}"/>
              </a:ext>
            </a:extLst>
          </p:cNvPr>
          <p:cNvSpPr/>
          <p:nvPr/>
        </p:nvSpPr>
        <p:spPr>
          <a:xfrm>
            <a:off x="10462288" y="3432608"/>
            <a:ext cx="1213712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Rounded Rectangle 19">
            <a:extLst>
              <a:ext uri="{FF2B5EF4-FFF2-40B4-BE49-F238E27FC236}">
                <a16:creationId xmlns:a16="http://schemas.microsoft.com/office/drawing/2014/main" xmlns="" id="{89D76FA3-E40D-E73F-9055-0B25F1327288}"/>
              </a:ext>
            </a:extLst>
          </p:cNvPr>
          <p:cNvSpPr/>
          <p:nvPr/>
        </p:nvSpPr>
        <p:spPr>
          <a:xfrm>
            <a:off x="487744" y="5048413"/>
            <a:ext cx="1252792" cy="1494147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367797D-1E11-DA17-FBD5-5C3E3C77BC35}"/>
              </a:ext>
            </a:extLst>
          </p:cNvPr>
          <p:cNvSpPr/>
          <p:nvPr/>
        </p:nvSpPr>
        <p:spPr>
          <a:xfrm>
            <a:off x="3357797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9D76FA3-E40D-E73F-9055-0B25F1327288}"/>
              </a:ext>
            </a:extLst>
          </p:cNvPr>
          <p:cNvSpPr/>
          <p:nvPr/>
        </p:nvSpPr>
        <p:spPr>
          <a:xfrm>
            <a:off x="1936898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D6018B47-8D32-15F9-DFEF-0A1C00B43DA8}"/>
              </a:ext>
            </a:extLst>
          </p:cNvPr>
          <p:cNvSpPr/>
          <p:nvPr/>
        </p:nvSpPr>
        <p:spPr>
          <a:xfrm>
            <a:off x="516000" y="1816803"/>
            <a:ext cx="1213200" cy="1440000"/>
          </a:xfrm>
          <a:prstGeom prst="roundRect">
            <a:avLst>
              <a:gd name="adj" fmla="val 4699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0" y="-21599"/>
            <a:ext cx="12168306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Товарные группы, подлежащие обязательной маркировке маркировке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99C267-CC71-457B-23D1-15ABE7A9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35464" y="2098811"/>
            <a:ext cx="374784" cy="57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644411-93E3-25DD-1A7F-45D3AC595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8672" y="2098811"/>
            <a:ext cx="590164" cy="57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BB8526-297A-8606-BC80-602372AB7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725037" y="2098811"/>
            <a:ext cx="479232" cy="576000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91FB94C5-5CC4-4CBF-0EAD-1FB502E59F1E}"/>
              </a:ext>
            </a:extLst>
          </p:cNvPr>
          <p:cNvSpPr/>
          <p:nvPr/>
        </p:nvSpPr>
        <p:spPr>
          <a:xfrm>
            <a:off x="516000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ПИВО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С/А НАПИТКИ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5D06C77-3375-0C60-EED2-69017C52A43F}"/>
              </a:ext>
            </a:extLst>
          </p:cNvPr>
          <p:cNvSpPr/>
          <p:nvPr/>
        </p:nvSpPr>
        <p:spPr>
          <a:xfrm>
            <a:off x="1916220" y="269979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МОЛОЧНАЯ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1C390DB-58C1-F3CA-151A-EB2A8449B5C6}"/>
              </a:ext>
            </a:extLst>
          </p:cNvPr>
          <p:cNvSpPr/>
          <p:nvPr/>
        </p:nvSpPr>
        <p:spPr>
          <a:xfrm>
            <a:off x="3357797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УПАКОВАННАЯ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ВОДА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C48B2E5-5408-68A3-015E-8F384787F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126736" y="2098811"/>
            <a:ext cx="517631" cy="576000"/>
          </a:xfrm>
          <a:prstGeom prst="rect">
            <a:avLst/>
          </a:prstGeom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AF0DBF2C-7FF8-B679-68EA-53BF40F5A0CF}"/>
              </a:ext>
            </a:extLst>
          </p:cNvPr>
          <p:cNvSpPr/>
          <p:nvPr/>
        </p:nvSpPr>
        <p:spPr>
          <a:xfrm>
            <a:off x="4778695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CAF5E52C-38BA-5DB8-509E-10738C34CB15}"/>
              </a:ext>
            </a:extLst>
          </p:cNvPr>
          <p:cNvSpPr/>
          <p:nvPr/>
        </p:nvSpPr>
        <p:spPr>
          <a:xfrm>
            <a:off x="4778695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ЛЕКАРСТВА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0E46F0F2-7A5E-BE04-AD43-A8BA78CEF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596786" y="2098811"/>
            <a:ext cx="419327" cy="576000"/>
          </a:xfrm>
          <a:prstGeom prst="rect">
            <a:avLst/>
          </a:prstGeom>
        </p:spPr>
      </p:pic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29008C44-B4D2-B86B-E6A0-2D130F31D3C9}"/>
              </a:ext>
            </a:extLst>
          </p:cNvPr>
          <p:cNvSpPr/>
          <p:nvPr/>
        </p:nvSpPr>
        <p:spPr>
          <a:xfrm>
            <a:off x="6199593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E5FFAD1B-E907-BD6F-2F78-75A88D16EEA9}"/>
              </a:ext>
            </a:extLst>
          </p:cNvPr>
          <p:cNvSpPr/>
          <p:nvPr/>
        </p:nvSpPr>
        <p:spPr>
          <a:xfrm>
            <a:off x="6199593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ТАБАК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E7D4D31B-C92F-1300-F220-AC59BFB8D1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983123" y="2098811"/>
            <a:ext cx="488448" cy="576000"/>
          </a:xfrm>
          <a:prstGeom prst="rect">
            <a:avLst/>
          </a:prstGeom>
        </p:spPr>
      </p:pic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E643982D-65E7-7F48-FD16-1611B9CE00D6}"/>
              </a:ext>
            </a:extLst>
          </p:cNvPr>
          <p:cNvSpPr/>
          <p:nvPr/>
        </p:nvSpPr>
        <p:spPr>
          <a:xfrm>
            <a:off x="7620491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5BD85EAF-39DF-B452-B892-FB869DB6EE83}"/>
              </a:ext>
            </a:extLst>
          </p:cNvPr>
          <p:cNvSpPr/>
          <p:nvPr/>
        </p:nvSpPr>
        <p:spPr>
          <a:xfrm>
            <a:off x="7620491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ЛЕГКАЯ ПРОМЫШЛЕННОСТЬ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74E0F01E-2383-D31F-C580-E44BC77CC9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9318978" y="2098811"/>
            <a:ext cx="658537" cy="576000"/>
          </a:xfrm>
          <a:prstGeom prst="rect">
            <a:avLst/>
          </a:prstGeom>
        </p:spPr>
      </p:pic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5574147B-3590-D8C0-47B8-F297AFF25E05}"/>
              </a:ext>
            </a:extLst>
          </p:cNvPr>
          <p:cNvSpPr/>
          <p:nvPr/>
        </p:nvSpPr>
        <p:spPr>
          <a:xfrm>
            <a:off x="9041390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54F08366-8F3C-746B-192F-656BE93DEA49}"/>
              </a:ext>
            </a:extLst>
          </p:cNvPr>
          <p:cNvSpPr/>
          <p:nvPr/>
        </p:nvSpPr>
        <p:spPr>
          <a:xfrm>
            <a:off x="9041390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ОБУВЬ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94D60A66-A226-92FF-3929-E2BA2D35FCA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778497" y="2098811"/>
            <a:ext cx="581295" cy="576000"/>
          </a:xfrm>
          <a:prstGeom prst="rect">
            <a:avLst/>
          </a:prstGeom>
        </p:spPr>
      </p:pic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xmlns="" id="{F80539C6-1159-7206-552A-6579DA90E6AD}"/>
              </a:ext>
            </a:extLst>
          </p:cNvPr>
          <p:cNvSpPr/>
          <p:nvPr/>
        </p:nvSpPr>
        <p:spPr>
          <a:xfrm>
            <a:off x="10462288" y="1816803"/>
            <a:ext cx="1213200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xmlns="" id="{EB524E42-514D-B422-C753-2FFAF47B78CC}"/>
              </a:ext>
            </a:extLst>
          </p:cNvPr>
          <p:cNvSpPr/>
          <p:nvPr/>
        </p:nvSpPr>
        <p:spPr>
          <a:xfrm>
            <a:off x="10462288" y="267481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ШУБЫ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6425D6CC-D56C-796B-155B-C3AC5E0C9FC0}"/>
              </a:ext>
            </a:extLst>
          </p:cNvPr>
          <p:cNvSpPr txBox="1"/>
          <p:nvPr/>
        </p:nvSpPr>
        <p:spPr>
          <a:xfrm>
            <a:off x="3503712" y="5409083"/>
            <a:ext cx="8664594" cy="923330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>
              <a:spcBef>
                <a:spcPts val="100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Зеленым отмечены товарные группы, в которых в определение Участников оборота товаров включены предприятия оказывающие услуги общественного питания (Хорека)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93D8C58C-3135-7BE2-C3D4-7AFD6A1781C7}"/>
              </a:ext>
            </a:extLst>
          </p:cNvPr>
          <p:cNvGrpSpPr/>
          <p:nvPr/>
        </p:nvGrpSpPr>
        <p:grpSpPr>
          <a:xfrm>
            <a:off x="2980846" y="5409083"/>
            <a:ext cx="522866" cy="522866"/>
            <a:chOff x="516000" y="5091328"/>
            <a:chExt cx="522866" cy="522866"/>
          </a:xfrm>
        </p:grpSpPr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xmlns="" id="{8C9C70B0-17EF-0A8D-2586-3E9EB6E0E789}"/>
                </a:ext>
              </a:extLst>
            </p:cNvPr>
            <p:cNvSpPr/>
            <p:nvPr/>
          </p:nvSpPr>
          <p:spPr>
            <a:xfrm>
              <a:off x="516000" y="5091328"/>
              <a:ext cx="522866" cy="522866"/>
            </a:xfrm>
            <a:custGeom>
              <a:avLst/>
              <a:gdLst>
                <a:gd name="connsiteX0" fmla="*/ 522867 w 522866"/>
                <a:gd name="connsiteY0" fmla="*/ 261434 h 522866"/>
                <a:gd name="connsiteX1" fmla="*/ 261434 w 522866"/>
                <a:gd name="connsiteY1" fmla="*/ 522867 h 522866"/>
                <a:gd name="connsiteX2" fmla="*/ 0 w 522866"/>
                <a:gd name="connsiteY2" fmla="*/ 261434 h 522866"/>
                <a:gd name="connsiteX3" fmla="*/ 261434 w 522866"/>
                <a:gd name="connsiteY3" fmla="*/ 0 h 522866"/>
                <a:gd name="connsiteX4" fmla="*/ 522867 w 522866"/>
                <a:gd name="connsiteY4" fmla="*/ 261434 h 5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866" h="522866">
                  <a:moveTo>
                    <a:pt x="522867" y="261434"/>
                  </a:moveTo>
                  <a:cubicBezTo>
                    <a:pt x="522867" y="405819"/>
                    <a:pt x="405819" y="522867"/>
                    <a:pt x="261434" y="522867"/>
                  </a:cubicBezTo>
                  <a:cubicBezTo>
                    <a:pt x="117048" y="522867"/>
                    <a:pt x="0" y="405819"/>
                    <a:pt x="0" y="261434"/>
                  </a:cubicBezTo>
                  <a:cubicBezTo>
                    <a:pt x="0" y="117048"/>
                    <a:pt x="117048" y="0"/>
                    <a:pt x="261434" y="0"/>
                  </a:cubicBezTo>
                  <a:cubicBezTo>
                    <a:pt x="405819" y="0"/>
                    <a:pt x="522867" y="117048"/>
                    <a:pt x="522867" y="261434"/>
                  </a:cubicBezTo>
                  <a:close/>
                </a:path>
              </a:pathLst>
            </a:custGeom>
            <a:solidFill>
              <a:srgbClr val="00B050"/>
            </a:solidFill>
            <a:ln w="1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xmlns="" id="{65FAD77F-5607-4C23-244F-924BECD5B243}"/>
                </a:ext>
              </a:extLst>
            </p:cNvPr>
            <p:cNvSpPr/>
            <p:nvPr/>
          </p:nvSpPr>
          <p:spPr>
            <a:xfrm>
              <a:off x="619945" y="5236685"/>
              <a:ext cx="314975" cy="232152"/>
            </a:xfrm>
            <a:custGeom>
              <a:avLst/>
              <a:gdLst>
                <a:gd name="connsiteX0" fmla="*/ 273982 w 314975"/>
                <a:gd name="connsiteY0" fmla="*/ 0 h 232152"/>
                <a:gd name="connsiteX1" fmla="*/ 124024 w 314975"/>
                <a:gd name="connsiteY1" fmla="*/ 150063 h 232152"/>
                <a:gd name="connsiteX2" fmla="*/ 40993 w 314975"/>
                <a:gd name="connsiteY2" fmla="*/ 67032 h 232152"/>
                <a:gd name="connsiteX3" fmla="*/ 0 w 314975"/>
                <a:gd name="connsiteY3" fmla="*/ 108024 h 232152"/>
                <a:gd name="connsiteX4" fmla="*/ 124024 w 314975"/>
                <a:gd name="connsiteY4" fmla="*/ 232153 h 232152"/>
                <a:gd name="connsiteX5" fmla="*/ 314975 w 314975"/>
                <a:gd name="connsiteY5" fmla="*/ 40993 h 23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975" h="232152">
                  <a:moveTo>
                    <a:pt x="273982" y="0"/>
                  </a:moveTo>
                  <a:lnTo>
                    <a:pt x="124024" y="150063"/>
                  </a:lnTo>
                  <a:lnTo>
                    <a:pt x="40993" y="67032"/>
                  </a:lnTo>
                  <a:lnTo>
                    <a:pt x="0" y="108024"/>
                  </a:lnTo>
                  <a:lnTo>
                    <a:pt x="124024" y="232153"/>
                  </a:lnTo>
                  <a:lnTo>
                    <a:pt x="314975" y="40993"/>
                  </a:lnTo>
                  <a:close/>
                </a:path>
              </a:pathLst>
            </a:custGeom>
            <a:solidFill>
              <a:srgbClr val="FFFFFF"/>
            </a:solidFill>
            <a:ln w="1029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pic>
        <p:nvPicPr>
          <p:cNvPr id="164" name="Picture 8">
            <a:extLst>
              <a:ext uri="{FF2B5EF4-FFF2-40B4-BE49-F238E27FC236}">
                <a16:creationId xmlns:a16="http://schemas.microsoft.com/office/drawing/2014/main" xmlns="" id="{DE597E2E-64AD-39E4-07C1-0AEB0BCF3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789523" y="3676965"/>
            <a:ext cx="666667" cy="5760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D4D693E2-53AE-F23C-7457-E7D545F5FF6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53107" y="3676965"/>
            <a:ext cx="581295" cy="5760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871D6CB9-A401-7BD8-E757-004F7BCCD67F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3676653" y="3676965"/>
            <a:ext cx="576000" cy="576000"/>
          </a:xfrm>
          <a:prstGeom prst="rect">
            <a:avLst/>
          </a:prstGeom>
        </p:spPr>
      </p:pic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xmlns="" id="{D3F3ABB5-6B3E-9F2B-2ECB-F43E3C26FDF1}"/>
              </a:ext>
            </a:extLst>
          </p:cNvPr>
          <p:cNvSpPr/>
          <p:nvPr/>
        </p:nvSpPr>
        <p:spPr>
          <a:xfrm>
            <a:off x="516000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xmlns="" id="{81BB27D6-3C10-1C72-B9AB-A3FBB8E0A54F}"/>
              </a:ext>
            </a:extLst>
          </p:cNvPr>
          <p:cNvSpPr/>
          <p:nvPr/>
        </p:nvSpPr>
        <p:spPr>
          <a:xfrm>
            <a:off x="516000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МЕДИЦИНСКИЕ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ИЗДЕЛИЯ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xmlns="" id="{36656280-C353-29AB-042B-3657B8DE986D}"/>
              </a:ext>
            </a:extLst>
          </p:cNvPr>
          <p:cNvSpPr/>
          <p:nvPr/>
        </p:nvSpPr>
        <p:spPr>
          <a:xfrm>
            <a:off x="1936898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xmlns="" id="{BDCBE81B-40A7-BBF3-2762-2A859AD48E27}"/>
              </a:ext>
            </a:extLst>
          </p:cNvPr>
          <p:cNvSpPr/>
          <p:nvPr/>
        </p:nvSpPr>
        <p:spPr>
          <a:xfrm>
            <a:off x="1936898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ДУХИ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ТУАЛЕТНАЯ ВОДА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xmlns="" id="{8B258035-D384-D716-17D2-2B20EC6C604B}"/>
              </a:ext>
            </a:extLst>
          </p:cNvPr>
          <p:cNvSpPr/>
          <p:nvPr/>
        </p:nvSpPr>
        <p:spPr>
          <a:xfrm>
            <a:off x="3357797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xmlns="" id="{2C866B09-6F82-E53A-6DC9-70D9CB402828}"/>
              </a:ext>
            </a:extLst>
          </p:cNvPr>
          <p:cNvSpPr/>
          <p:nvPr/>
        </p:nvSpPr>
        <p:spPr>
          <a:xfrm>
            <a:off x="3357797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ШИНЫ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3" name="Picture 59">
            <a:extLst>
              <a:ext uri="{FF2B5EF4-FFF2-40B4-BE49-F238E27FC236}">
                <a16:creationId xmlns:a16="http://schemas.microsoft.com/office/drawing/2014/main" xmlns="" id="{EF58DD4E-A0F1-C3E2-22A9-406DE71DD5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5162831" y="3676965"/>
            <a:ext cx="445440" cy="576000"/>
          </a:xfrm>
          <a:prstGeom prst="rect">
            <a:avLst/>
          </a:prstGeom>
        </p:spPr>
      </p:pic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xmlns="" id="{75594B1C-34CB-A8B7-8E16-62FEA9A1A763}"/>
              </a:ext>
            </a:extLst>
          </p:cNvPr>
          <p:cNvSpPr/>
          <p:nvPr/>
        </p:nvSpPr>
        <p:spPr>
          <a:xfrm>
            <a:off x="4778695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xmlns="" id="{1ACBED78-EF3F-F9DB-0A15-79546A830D4E}"/>
              </a:ext>
            </a:extLst>
          </p:cNvPr>
          <p:cNvSpPr/>
          <p:nvPr/>
        </p:nvSpPr>
        <p:spPr>
          <a:xfrm>
            <a:off x="4778695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ФОТОАППАРАТЫ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ЛАМПЫ-ВСПЫШКИ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6" name="Picture 88">
            <a:extLst>
              <a:ext uri="{FF2B5EF4-FFF2-40B4-BE49-F238E27FC236}">
                <a16:creationId xmlns:a16="http://schemas.microsoft.com/office/drawing/2014/main" xmlns="" id="{06B82401-7247-2936-51A9-7A6A45005C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518449" y="3676965"/>
            <a:ext cx="576000" cy="576000"/>
          </a:xfrm>
          <a:prstGeom prst="rect">
            <a:avLst/>
          </a:prstGeom>
        </p:spPr>
      </p:pic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xmlns="" id="{2D2AA14D-8905-2132-E0A6-B7AED6D49644}"/>
              </a:ext>
            </a:extLst>
          </p:cNvPr>
          <p:cNvSpPr/>
          <p:nvPr/>
        </p:nvSpPr>
        <p:spPr>
          <a:xfrm>
            <a:off x="6199593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xmlns="" id="{85700E48-A00C-32F2-53A5-D9822189CBD2}"/>
              </a:ext>
            </a:extLst>
          </p:cNvPr>
          <p:cNvSpPr/>
          <p:nvPr/>
        </p:nvSpPr>
        <p:spPr>
          <a:xfrm>
            <a:off x="6199593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БАД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9" name="Picture 112">
            <a:extLst>
              <a:ext uri="{FF2B5EF4-FFF2-40B4-BE49-F238E27FC236}">
                <a16:creationId xmlns:a16="http://schemas.microsoft.com/office/drawing/2014/main" xmlns="" id="{3E7EA155-45E6-41AE-E028-F49A4AC74E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/>
        </p:blipFill>
        <p:spPr>
          <a:xfrm>
            <a:off x="8024595" y="3676965"/>
            <a:ext cx="405504" cy="576000"/>
          </a:xfrm>
          <a:prstGeom prst="rect">
            <a:avLst/>
          </a:prstGeom>
        </p:spPr>
      </p:pic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xmlns="" id="{C362CBB8-25AF-EC58-519A-FD035E2AFCB9}"/>
              </a:ext>
            </a:extLst>
          </p:cNvPr>
          <p:cNvSpPr/>
          <p:nvPr/>
        </p:nvSpPr>
        <p:spPr>
          <a:xfrm>
            <a:off x="7620491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xmlns="" id="{07B06045-16AC-F279-4EFE-4B3885B70A33}"/>
              </a:ext>
            </a:extLst>
          </p:cNvPr>
          <p:cNvSpPr/>
          <p:nvPr/>
        </p:nvSpPr>
        <p:spPr>
          <a:xfrm>
            <a:off x="7620491" y="4255925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АНТИСЕПТИКИ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2" name="Picture 130">
            <a:extLst>
              <a:ext uri="{FF2B5EF4-FFF2-40B4-BE49-F238E27FC236}">
                <a16:creationId xmlns:a16="http://schemas.microsoft.com/office/drawing/2014/main" xmlns="" id="{960671C6-F8F4-E25C-D247-630E8CEFD5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/>
        </p:blipFill>
        <p:spPr>
          <a:xfrm>
            <a:off x="9381750" y="3676965"/>
            <a:ext cx="532992" cy="576000"/>
          </a:xfrm>
          <a:prstGeom prst="rect">
            <a:avLst/>
          </a:prstGeom>
        </p:spPr>
      </p:pic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xmlns="" id="{C05EC00B-F0B4-F2D5-EB68-1C76A718E780}"/>
              </a:ext>
            </a:extLst>
          </p:cNvPr>
          <p:cNvSpPr/>
          <p:nvPr/>
        </p:nvSpPr>
        <p:spPr>
          <a:xfrm>
            <a:off x="9041390" y="3432608"/>
            <a:ext cx="1213712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9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xmlns="" id="{D2D4384B-2AC2-B92F-359D-F1D885A00B1C}"/>
              </a:ext>
            </a:extLst>
          </p:cNvPr>
          <p:cNvSpPr/>
          <p:nvPr/>
        </p:nvSpPr>
        <p:spPr>
          <a:xfrm>
            <a:off x="9041390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КРЕСЛА-КОЛЯСКИ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5" name="Picture 148">
            <a:extLst>
              <a:ext uri="{FF2B5EF4-FFF2-40B4-BE49-F238E27FC236}">
                <a16:creationId xmlns:a16="http://schemas.microsoft.com/office/drawing/2014/main" xmlns="" id="{ED799855-41FC-64CA-2788-7D5B35BD0F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/>
        </p:blipFill>
        <p:spPr>
          <a:xfrm>
            <a:off x="10845656" y="3676965"/>
            <a:ext cx="446976" cy="576000"/>
          </a:xfrm>
          <a:prstGeom prst="rect">
            <a:avLst/>
          </a:prstGeom>
        </p:spPr>
      </p:pic>
      <p:sp>
        <p:nvSpPr>
          <p:cNvPr id="187" name="Rounded Rectangle 186">
            <a:extLst>
              <a:ext uri="{FF2B5EF4-FFF2-40B4-BE49-F238E27FC236}">
                <a16:creationId xmlns:a16="http://schemas.microsoft.com/office/drawing/2014/main" xmlns="" id="{E7EE59A3-2B79-DD41-47FD-17713310AE13}"/>
              </a:ext>
            </a:extLst>
          </p:cNvPr>
          <p:cNvSpPr/>
          <p:nvPr/>
        </p:nvSpPr>
        <p:spPr>
          <a:xfrm>
            <a:off x="10462288" y="4290616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БЕЗАЛКОГОЛЬНЫЕ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НАПИТКИ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xmlns="" id="{2B9A4C8A-8DF1-733E-49FC-FCE8B51BA02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/>
        </p:blipFill>
        <p:spPr>
          <a:xfrm>
            <a:off x="789523" y="5294748"/>
            <a:ext cx="576000" cy="576000"/>
          </a:xfrm>
          <a:prstGeom prst="rect">
            <a:avLst/>
          </a:prstGeom>
        </p:spPr>
      </p:pic>
      <p:sp>
        <p:nvSpPr>
          <p:cNvPr id="56" name="Rounded Rectangle 20">
            <a:extLst>
              <a:ext uri="{FF2B5EF4-FFF2-40B4-BE49-F238E27FC236}">
                <a16:creationId xmlns:a16="http://schemas.microsoft.com/office/drawing/2014/main" xmlns="" id="{25D06C77-3375-0C60-EED2-69017C52A43F}"/>
              </a:ext>
            </a:extLst>
          </p:cNvPr>
          <p:cNvSpPr/>
          <p:nvPr/>
        </p:nvSpPr>
        <p:spPr>
          <a:xfrm>
            <a:off x="507284" y="5976168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ИКРА ОСЕТРОВЫХ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ЛОСОСЕВЫХ РЫБ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40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E76126B-B7C0-2C32-4DDB-0D2B0F2A0A00}"/>
              </a:ext>
            </a:extLst>
          </p:cNvPr>
          <p:cNvSpPr/>
          <p:nvPr/>
        </p:nvSpPr>
        <p:spPr>
          <a:xfrm>
            <a:off x="2144200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00ABD301-EB54-947F-3459-598FBEC0D717}"/>
              </a:ext>
            </a:extLst>
          </p:cNvPr>
          <p:cNvSpPr/>
          <p:nvPr/>
        </p:nvSpPr>
        <p:spPr>
          <a:xfrm>
            <a:off x="3772403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88C5FD97-FDEF-B346-9238-4667A104249D}"/>
              </a:ext>
            </a:extLst>
          </p:cNvPr>
          <p:cNvSpPr/>
          <p:nvPr/>
        </p:nvSpPr>
        <p:spPr>
          <a:xfrm>
            <a:off x="5400605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194F6582-70DD-CD93-B06A-A51B8740F8D6}"/>
              </a:ext>
            </a:extLst>
          </p:cNvPr>
          <p:cNvSpPr/>
          <p:nvPr/>
        </p:nvSpPr>
        <p:spPr>
          <a:xfrm>
            <a:off x="7028806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565D7EBB-DD9F-CBE3-67F6-D59D706EF249}"/>
              </a:ext>
            </a:extLst>
          </p:cNvPr>
          <p:cNvSpPr/>
          <p:nvPr/>
        </p:nvSpPr>
        <p:spPr>
          <a:xfrm>
            <a:off x="8657008" y="3850481"/>
            <a:ext cx="1390788" cy="1440000"/>
          </a:xfrm>
          <a:prstGeom prst="roundRect">
            <a:avLst>
              <a:gd name="adj" fmla="val 4699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4C9C3F14-B6DF-976B-2679-E1E9602B2AAF}"/>
              </a:ext>
            </a:extLst>
          </p:cNvPr>
          <p:cNvSpPr/>
          <p:nvPr/>
        </p:nvSpPr>
        <p:spPr>
          <a:xfrm>
            <a:off x="10285210" y="3850481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A73AC615-1CA3-6ACE-AC67-BA4C08893CCD}"/>
              </a:ext>
            </a:extLst>
          </p:cNvPr>
          <p:cNvSpPr/>
          <p:nvPr/>
        </p:nvSpPr>
        <p:spPr>
          <a:xfrm>
            <a:off x="530191" y="221390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0" y="0"/>
            <a:ext cx="12192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0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Эксперименты по маркировке</a:t>
            </a:r>
            <a:endParaRPr lang="en-US" sz="20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1C390DB-58C1-F3CA-151A-EB2A8449B5C6}"/>
              </a:ext>
            </a:extLst>
          </p:cNvPr>
          <p:cNvSpPr/>
          <p:nvPr/>
        </p:nvSpPr>
        <p:spPr>
          <a:xfrm>
            <a:off x="3860941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ТИТАНОВАЯ МЕТАЛЛОПРОДУКЦИЯ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20F73920-7257-37CE-7647-E96CFBA81165}"/>
              </a:ext>
            </a:extLst>
          </p:cNvPr>
          <p:cNvSpPr/>
          <p:nvPr/>
        </p:nvSpPr>
        <p:spPr>
          <a:xfrm>
            <a:off x="618729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ЛЕКАРСТВЕННЫЕ ПРЕПАРАТЫ ДЛЯ ВЕТЕРИНАРНОГО ПРИМЕНЕНИЯ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F2CFFECC-E8A5-0EDC-A5F5-D0BD48F7E1E9}"/>
              </a:ext>
            </a:extLst>
          </p:cNvPr>
          <p:cNvSpPr/>
          <p:nvPr/>
        </p:nvSpPr>
        <p:spPr>
          <a:xfrm>
            <a:off x="3860941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72000" rIns="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ЖИВОТНЫХ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CAF5E52C-38BA-5DB8-509E-10738C34CB15}"/>
              </a:ext>
            </a:extLst>
          </p:cNvPr>
          <p:cNvSpPr/>
          <p:nvPr/>
        </p:nvSpPr>
        <p:spPr>
          <a:xfrm>
            <a:off x="5489143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ДЕТСКИЕ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ИГРУШКИ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496B4FD6-E9A8-7F60-50EC-2F19104FA491}"/>
              </a:ext>
            </a:extLst>
          </p:cNvPr>
          <p:cNvSpPr/>
          <p:nvPr/>
        </p:nvSpPr>
        <p:spPr>
          <a:xfrm>
            <a:off x="5400603" y="4632930"/>
            <a:ext cx="139079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ФАРМАЦИВТИЧЕСКОЕ СЫРЬЕ, ЛЕКАРСТВЕННЫЕ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E5FFAD1B-E907-BD6F-2F78-75A88D16EEA9}"/>
              </a:ext>
            </a:extLst>
          </p:cNvPr>
          <p:cNvSpPr/>
          <p:nvPr/>
        </p:nvSpPr>
        <p:spPr>
          <a:xfrm>
            <a:off x="7117344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ТЕХНИЧЕСКИЕ СР-ВА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РЕАБИЛИТАЦИИ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xmlns="" id="{63FA13EC-AC44-9223-36E0-43A002F85E8E}"/>
              </a:ext>
            </a:extLst>
          </p:cNvPr>
          <p:cNvSpPr/>
          <p:nvPr/>
        </p:nvSpPr>
        <p:spPr>
          <a:xfrm>
            <a:off x="7117344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ПАРФЮМЕРНО-КОСМЕТИЧЕСКАЯ ПРОДУКЦИЯ И БЫТОВАЯ ХИМИЯ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xmlns="" id="{5BD85EAF-39DF-B452-B892-FB869DB6EE83}"/>
              </a:ext>
            </a:extLst>
          </p:cNvPr>
          <p:cNvSpPr/>
          <p:nvPr/>
        </p:nvSpPr>
        <p:spPr>
          <a:xfrm>
            <a:off x="8745546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РАДИОЭЛЕКТРОНИКА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xmlns="" id="{FDF809A1-675B-138A-7895-D16528B1C180}"/>
              </a:ext>
            </a:extLst>
          </p:cNvPr>
          <p:cNvSpPr/>
          <p:nvPr/>
        </p:nvSpPr>
        <p:spPr>
          <a:xfrm>
            <a:off x="8745546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КОНСЕРВИРОВАННЫЕ ПРОДУКТЫ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xmlns="" id="{54F08366-8F3C-746B-192F-656BE93DEA49}"/>
              </a:ext>
            </a:extLst>
          </p:cNvPr>
          <p:cNvSpPr/>
          <p:nvPr/>
        </p:nvSpPr>
        <p:spPr>
          <a:xfrm>
            <a:off x="10373748" y="305907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ОПТОВОЛОКНО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367797D-1E11-DA17-FBD5-5C3E3C77BC35}"/>
              </a:ext>
            </a:extLst>
          </p:cNvPr>
          <p:cNvSpPr/>
          <p:nvPr/>
        </p:nvSpPr>
        <p:spPr>
          <a:xfrm>
            <a:off x="3772403" y="220106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AF0DBF2C-7FF8-B679-68EA-53BF40F5A0CF}"/>
              </a:ext>
            </a:extLst>
          </p:cNvPr>
          <p:cNvSpPr/>
          <p:nvPr/>
        </p:nvSpPr>
        <p:spPr>
          <a:xfrm>
            <a:off x="5400605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29008C44-B4D2-B86B-E6A0-2D130F31D3C9}"/>
              </a:ext>
            </a:extLst>
          </p:cNvPr>
          <p:cNvSpPr/>
          <p:nvPr/>
        </p:nvSpPr>
        <p:spPr>
          <a:xfrm>
            <a:off x="7028806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xmlns="" id="{E643982D-65E7-7F48-FD16-1611B9CE00D6}"/>
              </a:ext>
            </a:extLst>
          </p:cNvPr>
          <p:cNvSpPr/>
          <p:nvPr/>
        </p:nvSpPr>
        <p:spPr>
          <a:xfrm>
            <a:off x="8657008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xmlns="" id="{5574147B-3590-D8C0-47B8-F297AFF25E05}"/>
              </a:ext>
            </a:extLst>
          </p:cNvPr>
          <p:cNvSpPr/>
          <p:nvPr/>
        </p:nvSpPr>
        <p:spPr>
          <a:xfrm>
            <a:off x="10285210" y="2201062"/>
            <a:ext cx="1390788" cy="1440000"/>
          </a:xfrm>
          <a:prstGeom prst="roundRect">
            <a:avLst>
              <a:gd name="adj" fmla="val 469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xmlns="" id="{D292E446-BDF0-20AA-FC10-D89A2C85A374}"/>
              </a:ext>
            </a:extLst>
          </p:cNvPr>
          <p:cNvSpPr/>
          <p:nvPr/>
        </p:nvSpPr>
        <p:spPr>
          <a:xfrm>
            <a:off x="10373748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ПЕЧАТНАЯ ПРОДУКЦИЯ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91FB94C5-5CC4-4CBF-0EAD-1FB502E59F1E}"/>
              </a:ext>
            </a:extLst>
          </p:cNvPr>
          <p:cNvSpPr/>
          <p:nvPr/>
        </p:nvSpPr>
        <p:spPr>
          <a:xfrm>
            <a:off x="2239835" y="302772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ВЕЛОСИПЕДЫ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ЗАВЕРШЕН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E58B79D9-0C75-6D1D-7642-80C35EC79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532975" y="2622332"/>
            <a:ext cx="720000" cy="3955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E1AF3DC3-1938-AEB8-DDCB-E527B1ECF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179797" y="2480112"/>
            <a:ext cx="576000" cy="57600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9CA62134-56DE-8B89-C6F2-0F9553B4A6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95185" y="2451662"/>
            <a:ext cx="460800" cy="576000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58C3FB88-8CA7-8296-207C-9B10B2BAFE0A}"/>
              </a:ext>
            </a:extLst>
          </p:cNvPr>
          <p:cNvSpPr/>
          <p:nvPr/>
        </p:nvSpPr>
        <p:spPr>
          <a:xfrm>
            <a:off x="2232738" y="4632930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РАСТИТЕЛЬНЫЕ МАСЛА</a:t>
            </a: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047B2C77-465E-38AA-C074-1C641BFC3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2611498" y="4047060"/>
            <a:ext cx="456192" cy="576000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xmlns="" id="{0860490A-717D-5E2E-AB7E-46AE08F2C2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4147322" y="4047060"/>
            <a:ext cx="640951" cy="576000"/>
          </a:xfrm>
          <a:prstGeom prst="rect">
            <a:avLst/>
          </a:prstGeom>
        </p:spPr>
      </p:pic>
      <p:pic>
        <p:nvPicPr>
          <p:cNvPr id="16" name="Picture 57">
            <a:extLst>
              <a:ext uri="{FF2B5EF4-FFF2-40B4-BE49-F238E27FC236}">
                <a16:creationId xmlns:a16="http://schemas.microsoft.com/office/drawing/2014/main" xmlns="" id="{9FE4E468-B535-809D-F858-7B01181B7E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5803316" y="2480112"/>
            <a:ext cx="585367" cy="576000"/>
          </a:xfrm>
          <a:prstGeom prst="rect">
            <a:avLst/>
          </a:prstGeom>
        </p:spPr>
      </p:pic>
      <p:pic>
        <p:nvPicPr>
          <p:cNvPr id="17" name="Picture 59">
            <a:extLst>
              <a:ext uri="{FF2B5EF4-FFF2-40B4-BE49-F238E27FC236}">
                <a16:creationId xmlns:a16="http://schemas.microsoft.com/office/drawing/2014/main" xmlns="" id="{F3B00DA7-4470-3965-53FE-2500E3BE33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5771999" y="4114741"/>
            <a:ext cx="648000" cy="440639"/>
          </a:xfrm>
          <a:prstGeom prst="rect">
            <a:avLst/>
          </a:prstGeom>
        </p:spPr>
      </p:pic>
      <p:pic>
        <p:nvPicPr>
          <p:cNvPr id="24" name="Picture 87">
            <a:extLst>
              <a:ext uri="{FF2B5EF4-FFF2-40B4-BE49-F238E27FC236}">
                <a16:creationId xmlns:a16="http://schemas.microsoft.com/office/drawing/2014/main" xmlns="" id="{6670D1BB-3C3A-46B4-BBB3-4062206EFF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560616" y="2480112"/>
            <a:ext cx="327168" cy="576000"/>
          </a:xfrm>
          <a:prstGeom prst="rect">
            <a:avLst/>
          </a:prstGeom>
        </p:spPr>
      </p:pic>
      <p:pic>
        <p:nvPicPr>
          <p:cNvPr id="25" name="Picture 88">
            <a:extLst>
              <a:ext uri="{FF2B5EF4-FFF2-40B4-BE49-F238E27FC236}">
                <a16:creationId xmlns:a16="http://schemas.microsoft.com/office/drawing/2014/main" xmlns="" id="{E45D8515-76F4-6FE5-CE22-7A3CFEB8B9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7452328" y="4047060"/>
            <a:ext cx="543744" cy="576000"/>
          </a:xfrm>
          <a:prstGeom prst="rect">
            <a:avLst/>
          </a:prstGeom>
        </p:spPr>
      </p:pic>
      <p:pic>
        <p:nvPicPr>
          <p:cNvPr id="26" name="Picture 111">
            <a:extLst>
              <a:ext uri="{FF2B5EF4-FFF2-40B4-BE49-F238E27FC236}">
                <a16:creationId xmlns:a16="http://schemas.microsoft.com/office/drawing/2014/main" xmlns="" id="{3EC07307-C55D-D4DF-A78E-DB246A98FD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9064402" y="2480112"/>
            <a:ext cx="576000" cy="576000"/>
          </a:xfrm>
          <a:prstGeom prst="rect">
            <a:avLst/>
          </a:prstGeom>
        </p:spPr>
      </p:pic>
      <p:pic>
        <p:nvPicPr>
          <p:cNvPr id="27" name="Picture 112">
            <a:extLst>
              <a:ext uri="{FF2B5EF4-FFF2-40B4-BE49-F238E27FC236}">
                <a16:creationId xmlns:a16="http://schemas.microsoft.com/office/drawing/2014/main" xmlns="" id="{48E88CDD-1177-CB49-EF30-2A6EE50945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/>
        </p:blipFill>
        <p:spPr>
          <a:xfrm>
            <a:off x="8992402" y="4088820"/>
            <a:ext cx="648000" cy="492480"/>
          </a:xfrm>
          <a:prstGeom prst="rect">
            <a:avLst/>
          </a:prstGeom>
        </p:spPr>
      </p:pic>
      <p:pic>
        <p:nvPicPr>
          <p:cNvPr id="28" name="Picture 129">
            <a:extLst>
              <a:ext uri="{FF2B5EF4-FFF2-40B4-BE49-F238E27FC236}">
                <a16:creationId xmlns:a16="http://schemas.microsoft.com/office/drawing/2014/main" xmlns="" id="{8A633C89-51D5-047B-FEBC-42847CFB7ED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/>
        </p:blipFill>
        <p:spPr>
          <a:xfrm>
            <a:off x="10620604" y="2524465"/>
            <a:ext cx="648000" cy="487295"/>
          </a:xfrm>
          <a:prstGeom prst="rect">
            <a:avLst/>
          </a:prstGeom>
        </p:spPr>
      </p:pic>
      <p:pic>
        <p:nvPicPr>
          <p:cNvPr id="29" name="Picture 130">
            <a:extLst>
              <a:ext uri="{FF2B5EF4-FFF2-40B4-BE49-F238E27FC236}">
                <a16:creationId xmlns:a16="http://schemas.microsoft.com/office/drawing/2014/main" xmlns="" id="{BF304888-9CE6-8151-1E53-1F67F6B0674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/>
        </p:blipFill>
        <p:spPr>
          <a:xfrm>
            <a:off x="10656604" y="4084500"/>
            <a:ext cx="648000" cy="50112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CDEEF1B4-21BF-2CD3-788C-423ECFB39BD9}"/>
              </a:ext>
            </a:extLst>
          </p:cNvPr>
          <p:cNvSpPr/>
          <p:nvPr/>
        </p:nvSpPr>
        <p:spPr>
          <a:xfrm>
            <a:off x="2151297" y="2213902"/>
            <a:ext cx="1390788" cy="1440000"/>
          </a:xfrm>
          <a:prstGeom prst="roundRect">
            <a:avLst>
              <a:gd name="adj" fmla="val 4699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DIN Pro Regular" panose="020B0504020101020102" pitchFamily="34" charset="0"/>
              <a:ea typeface="+mn-ea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60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152;p17">
            <a:extLst>
              <a:ext uri="{FF2B5EF4-FFF2-40B4-BE49-F238E27FC236}">
                <a16:creationId xmlns:a16="http://schemas.microsoft.com/office/drawing/2014/main" xmlns="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89605" y="3338896"/>
            <a:ext cx="9500912" cy="0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cxnSp>
        <p:nvCxnSpPr>
          <p:cNvPr id="42" name="Google Shape;152;p17">
            <a:extLst>
              <a:ext uri="{FF2B5EF4-FFF2-40B4-BE49-F238E27FC236}">
                <a16:creationId xmlns:a16="http://schemas.microsoft.com/office/drawing/2014/main" xmlns="" id="{3C1482AC-DB71-3761-CFD8-493592507CB4}"/>
              </a:ext>
            </a:extLst>
          </p:cNvPr>
          <p:cNvCxnSpPr>
            <a:cxnSpLocks/>
          </p:cNvCxnSpPr>
          <p:nvPr/>
        </p:nvCxnSpPr>
        <p:spPr>
          <a:xfrm>
            <a:off x="1951926" y="2198029"/>
            <a:ext cx="9538591" cy="53099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48" name="Google Shape;108;p15">
            <a:extLst>
              <a:ext uri="{FF2B5EF4-FFF2-40B4-BE49-F238E27FC236}">
                <a16:creationId xmlns:a16="http://schemas.microsoft.com/office/drawing/2014/main" xmlns="" id="{5A710FC8-F1F4-7A7B-3DD5-2EF09C1262B5}"/>
              </a:ext>
            </a:extLst>
          </p:cNvPr>
          <p:cNvSpPr/>
          <p:nvPr/>
        </p:nvSpPr>
        <p:spPr>
          <a:xfrm>
            <a:off x="5674801" y="1948888"/>
            <a:ext cx="2448187" cy="646754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1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сентября 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2024</a:t>
            </a:r>
          </a:p>
        </p:txBody>
      </p:sp>
      <p:sp>
        <p:nvSpPr>
          <p:cNvPr id="55" name="Google Shape;166;p17">
            <a:extLst>
              <a:ext uri="{FF2B5EF4-FFF2-40B4-BE49-F238E27FC236}">
                <a16:creationId xmlns:a16="http://schemas.microsoft.com/office/drawing/2014/main" xmlns="" id="{900CEE48-7374-0239-D9D8-F6B1A8F17502}"/>
              </a:ext>
            </a:extLst>
          </p:cNvPr>
          <p:cNvSpPr/>
          <p:nvPr/>
        </p:nvSpPr>
        <p:spPr>
          <a:xfrm>
            <a:off x="8826771" y="3157625"/>
            <a:ext cx="2160000" cy="407741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марта 2025</a:t>
            </a:r>
          </a:p>
        </p:txBody>
      </p:sp>
      <p:sp>
        <p:nvSpPr>
          <p:cNvPr id="62" name="Google Shape;108;p15">
            <a:extLst>
              <a:ext uri="{FF2B5EF4-FFF2-40B4-BE49-F238E27FC236}">
                <a16:creationId xmlns:a16="http://schemas.microsoft.com/office/drawing/2014/main" xmlns="" id="{3D05877C-D772-0EB8-5A0B-0FABAA7C60F9}"/>
              </a:ext>
            </a:extLst>
          </p:cNvPr>
          <p:cNvSpPr/>
          <p:nvPr/>
        </p:nvSpPr>
        <p:spPr>
          <a:xfrm>
            <a:off x="5758568" y="3072670"/>
            <a:ext cx="2348928" cy="682312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сентября  2024</a:t>
            </a:r>
          </a:p>
        </p:txBody>
      </p:sp>
      <p:sp>
        <p:nvSpPr>
          <p:cNvPr id="65" name="Google Shape;109;p15">
            <a:extLst>
              <a:ext uri="{FF2B5EF4-FFF2-40B4-BE49-F238E27FC236}">
                <a16:creationId xmlns:a16="http://schemas.microsoft.com/office/drawing/2014/main" xmlns="" id="{3E810000-FA59-8D84-D5C4-05260640E681}"/>
              </a:ext>
            </a:extLst>
          </p:cNvPr>
          <p:cNvSpPr/>
          <p:nvPr/>
        </p:nvSpPr>
        <p:spPr>
          <a:xfrm>
            <a:off x="2175782" y="2745586"/>
            <a:ext cx="30350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Минеральная и другая</a:t>
            </a:r>
            <a:endParaRPr lang="en-US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упакованная вода</a:t>
            </a:r>
          </a:p>
        </p:txBody>
      </p:sp>
      <p:sp>
        <p:nvSpPr>
          <p:cNvPr id="71" name="Google Shape;111;p15">
            <a:extLst>
              <a:ext uri="{FF2B5EF4-FFF2-40B4-BE49-F238E27FC236}">
                <a16:creationId xmlns:a16="http://schemas.microsoft.com/office/drawing/2014/main" xmlns="" id="{B6B82B7D-09F7-D4D7-4A8F-D937A593576C}"/>
              </a:ext>
            </a:extLst>
          </p:cNvPr>
          <p:cNvSpPr/>
          <p:nvPr/>
        </p:nvSpPr>
        <p:spPr>
          <a:xfrm>
            <a:off x="8324672" y="2588784"/>
            <a:ext cx="30367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Вся</a:t>
            </a:r>
            <a:endParaRPr lang="en-US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продукция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Google Shape;136;p15">
            <a:extLst>
              <a:ext uri="{FF2B5EF4-FFF2-40B4-BE49-F238E27FC236}">
                <a16:creationId xmlns:a16="http://schemas.microsoft.com/office/drawing/2014/main" xmlns="" id="{3AC22793-8AA5-6BE5-2E6E-6C053627212F}"/>
              </a:ext>
            </a:extLst>
          </p:cNvPr>
          <p:cNvSpPr/>
          <p:nvPr/>
        </p:nvSpPr>
        <p:spPr>
          <a:xfrm>
            <a:off x="0" y="-7514"/>
            <a:ext cx="12192000" cy="1220727"/>
          </a:xfrm>
          <a:prstGeom prst="roundRect">
            <a:avLst>
              <a:gd name="adj" fmla="val 16667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Российской Федерации от 01.06.2024 № 749"О внесении изменений в некоторые акты Правительства Российской Федерации по вопросам оборота товаров, подлежащих обязательной маркировке средствами идентификации"</a:t>
            </a:r>
          </a:p>
          <a:p>
            <a:pPr algn="ctr"/>
            <a:endParaRPr lang="ru-RU" sz="1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установлен порядок работы по предоставлению сведений о выводе из оборота маркированных товаров </a:t>
            </a:r>
          </a:p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предприятиями оказывающими услуги общественного питания (</a:t>
            </a:r>
            <a:r>
              <a:rPr lang="ru-RU" sz="1400" b="1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27" name="Google Shape;125;p15">
            <a:extLst>
              <a:ext uri="{FF2B5EF4-FFF2-40B4-BE49-F238E27FC236}">
                <a16:creationId xmlns:a16="http://schemas.microsoft.com/office/drawing/2014/main" xmlns="" id="{D0AE60FB-D2DF-3D82-4BF7-BCCC792504C3}"/>
              </a:ext>
            </a:extLst>
          </p:cNvPr>
          <p:cNvSpPr/>
          <p:nvPr/>
        </p:nvSpPr>
        <p:spPr>
          <a:xfrm>
            <a:off x="637708" y="1396383"/>
            <a:ext cx="1351897" cy="1248049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28" name="Google Shape;124;p15">
            <a:extLst>
              <a:ext uri="{FF2B5EF4-FFF2-40B4-BE49-F238E27FC236}">
                <a16:creationId xmlns:a16="http://schemas.microsoft.com/office/drawing/2014/main" xmlns="" id="{C4C9961C-F522-BF7C-18C5-6B79255C4B0C}"/>
              </a:ext>
            </a:extLst>
          </p:cNvPr>
          <p:cNvSpPr/>
          <p:nvPr/>
        </p:nvSpPr>
        <p:spPr>
          <a:xfrm>
            <a:off x="637708" y="2746206"/>
            <a:ext cx="1351897" cy="1086203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7B341C2-4221-3DB5-8148-7A79B3075752}"/>
              </a:ext>
            </a:extLst>
          </p:cNvPr>
          <p:cNvGrpSpPr/>
          <p:nvPr/>
        </p:nvGrpSpPr>
        <p:grpSpPr>
          <a:xfrm>
            <a:off x="690341" y="1477974"/>
            <a:ext cx="1250443" cy="956552"/>
            <a:chOff x="701483" y="1745897"/>
            <a:chExt cx="1250443" cy="956552"/>
          </a:xfrm>
        </p:grpSpPr>
        <p:sp>
          <p:nvSpPr>
            <p:cNvPr id="34" name="Google Shape;132;p15">
              <a:extLst>
                <a:ext uri="{FF2B5EF4-FFF2-40B4-BE49-F238E27FC236}">
                  <a16:creationId xmlns:a16="http://schemas.microsoft.com/office/drawing/2014/main" xmlns="" id="{55FEA260-0EE1-6A6F-BEBD-29802BE7380C}"/>
                </a:ext>
              </a:extLst>
            </p:cNvPr>
            <p:cNvSpPr txBox="1"/>
            <p:nvPr/>
          </p:nvSpPr>
          <p:spPr>
            <a:xfrm>
              <a:off x="701483" y="2240825"/>
              <a:ext cx="125044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Quattrocento Sans"/>
                </a:rPr>
                <a:t>Молочная продукция</a:t>
              </a:r>
              <a:endParaRPr sz="14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CF04CEF-F6BF-A07F-8F7D-135AC903B35C}"/>
                </a:ext>
              </a:extLst>
            </p:cNvPr>
            <p:cNvGrpSpPr/>
            <p:nvPr/>
          </p:nvGrpSpPr>
          <p:grpSpPr>
            <a:xfrm>
              <a:off x="876989" y="1745897"/>
              <a:ext cx="899430" cy="511607"/>
              <a:chOff x="764637" y="1463119"/>
              <a:chExt cx="899430" cy="511607"/>
            </a:xfrm>
          </p:grpSpPr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xmlns="" id="{8A71FB66-FC3C-F975-1AA7-E013C32BE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396611" y="1470727"/>
                <a:ext cx="267456" cy="503999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xmlns="" id="{7C6B9BA6-CE50-E70B-1F9A-F7C9E4D24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64637" y="1463119"/>
                <a:ext cx="586955" cy="503999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9E5BD05-5ACD-0590-4214-CFA4492F95D6}"/>
              </a:ext>
            </a:extLst>
          </p:cNvPr>
          <p:cNvGrpSpPr/>
          <p:nvPr/>
        </p:nvGrpSpPr>
        <p:grpSpPr>
          <a:xfrm>
            <a:off x="688434" y="2849238"/>
            <a:ext cx="1250443" cy="951282"/>
            <a:chOff x="701483" y="3544881"/>
            <a:chExt cx="1250443" cy="951282"/>
          </a:xfrm>
        </p:grpSpPr>
        <p:sp>
          <p:nvSpPr>
            <p:cNvPr id="39" name="Google Shape;132;p15">
              <a:extLst>
                <a:ext uri="{FF2B5EF4-FFF2-40B4-BE49-F238E27FC236}">
                  <a16:creationId xmlns:a16="http://schemas.microsoft.com/office/drawing/2014/main" xmlns="" id="{2CF6A20C-297A-13C3-2E9B-69A431302D8C}"/>
                </a:ext>
              </a:extLst>
            </p:cNvPr>
            <p:cNvSpPr txBox="1"/>
            <p:nvPr/>
          </p:nvSpPr>
          <p:spPr>
            <a:xfrm>
              <a:off x="701483" y="4034539"/>
              <a:ext cx="125044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Quattrocento Sans"/>
                </a:rPr>
                <a:t>Упакованная вода</a:t>
              </a:r>
              <a:endParaRPr sz="14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xmlns="" id="{D44D9C7B-E173-B76B-185D-EAF4BA1B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1117041" y="3544881"/>
              <a:ext cx="419327" cy="503999"/>
            </a:xfrm>
            <a:prstGeom prst="rect">
              <a:avLst/>
            </a:prstGeom>
          </p:spPr>
        </p:pic>
      </p:grpSp>
      <p:sp>
        <p:nvSpPr>
          <p:cNvPr id="81" name="Google Shape;224;p18">
            <a:extLst>
              <a:ext uri="{FF2B5EF4-FFF2-40B4-BE49-F238E27FC236}">
                <a16:creationId xmlns:a16="http://schemas.microsoft.com/office/drawing/2014/main" xmlns="" id="{6C4FAA7F-96F5-543E-94A9-82D4A2F7299B}"/>
              </a:ext>
            </a:extLst>
          </p:cNvPr>
          <p:cNvSpPr/>
          <p:nvPr/>
        </p:nvSpPr>
        <p:spPr>
          <a:xfrm>
            <a:off x="8324672" y="1376857"/>
            <a:ext cx="3165845" cy="5197482"/>
          </a:xfrm>
          <a:prstGeom prst="roundRect">
            <a:avLst>
              <a:gd name="adj" fmla="val 1635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Переход на поэкземплярный учет по УПД  при передаче данных в ГИС МТ</a:t>
            </a:r>
            <a:endParaRPr lang="ru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Google Shape;224;p18">
            <a:extLst>
              <a:ext uri="{FF2B5EF4-FFF2-40B4-BE49-F238E27FC236}">
                <a16:creationId xmlns:a16="http://schemas.microsoft.com/office/drawing/2014/main" xmlns="" id="{F80362A7-C886-3AAC-E2EA-792E2B199C9B}"/>
              </a:ext>
            </a:extLst>
          </p:cNvPr>
          <p:cNvSpPr/>
          <p:nvPr/>
        </p:nvSpPr>
        <p:spPr>
          <a:xfrm>
            <a:off x="2330799" y="1376856"/>
            <a:ext cx="5792189" cy="5481143"/>
          </a:xfrm>
          <a:prstGeom prst="roundRect">
            <a:avLst>
              <a:gd name="adj" fmla="val 1253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</p:spPr>
        <p:txBody>
          <a:bodyPr spcFirstLastPara="1" wrap="square" lIns="72000" tIns="0" rIns="72000" bIns="0" anchor="t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ОСУ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и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передача сведений о выводе из оборота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путем,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не являющимся продажей в розницу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Google Shape;166;p17">
            <a:extLst>
              <a:ext uri="{FF2B5EF4-FFF2-40B4-BE49-F238E27FC236}">
                <a16:creationId xmlns:a16="http://schemas.microsoft.com/office/drawing/2014/main" xmlns="" id="{8B7F5010-75F4-8C99-1310-20DFC7F98886}"/>
              </a:ext>
            </a:extLst>
          </p:cNvPr>
          <p:cNvSpPr/>
          <p:nvPr/>
        </p:nvSpPr>
        <p:spPr>
          <a:xfrm>
            <a:off x="8826771" y="2082615"/>
            <a:ext cx="2160000" cy="379301"/>
          </a:xfrm>
          <a:prstGeom prst="roundRect">
            <a:avLst>
              <a:gd name="adj" fmla="val 22486"/>
            </a:avLst>
          </a:prstGeom>
          <a:solidFill>
            <a:srgbClr val="F6F4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С 1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ноября</a:t>
            </a:r>
            <a:r>
              <a:rPr lang="ru-RU" sz="1200" b="1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2026</a:t>
            </a:r>
          </a:p>
        </p:txBody>
      </p:sp>
      <p:sp>
        <p:nvSpPr>
          <p:cNvPr id="88" name="Google Shape;110;p15">
            <a:extLst>
              <a:ext uri="{FF2B5EF4-FFF2-40B4-BE49-F238E27FC236}">
                <a16:creationId xmlns:a16="http://schemas.microsoft.com/office/drawing/2014/main" xmlns="" id="{FD27435E-9B80-8F92-60F1-AD88A72D854F}"/>
              </a:ext>
            </a:extLst>
          </p:cNvPr>
          <p:cNvSpPr/>
          <p:nvPr/>
        </p:nvSpPr>
        <p:spPr>
          <a:xfrm>
            <a:off x="8826771" y="1744061"/>
            <a:ext cx="216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Продукция со СГ</a:t>
            </a:r>
            <a:endParaRPr lang="en-US" sz="1100" b="0" i="0" u="none" strike="noStrike" cap="none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более 40 суток</a:t>
            </a:r>
          </a:p>
        </p:txBody>
      </p:sp>
      <p:sp>
        <p:nvSpPr>
          <p:cNvPr id="47" name="Google Shape;108;p15">
            <a:extLst>
              <a:ext uri="{FF2B5EF4-FFF2-40B4-BE49-F238E27FC236}">
                <a16:creationId xmlns:a16="http://schemas.microsoft.com/office/drawing/2014/main" xmlns="" id="{323FFEFF-0437-46CB-9E84-1FB2DDD64428}"/>
              </a:ext>
            </a:extLst>
          </p:cNvPr>
          <p:cNvSpPr/>
          <p:nvPr/>
        </p:nvSpPr>
        <p:spPr>
          <a:xfrm>
            <a:off x="2496989" y="2000735"/>
            <a:ext cx="2392621" cy="646753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Обязательная маркировка с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1 сентября 2022</a:t>
            </a:r>
          </a:p>
        </p:txBody>
      </p:sp>
      <p:sp>
        <p:nvSpPr>
          <p:cNvPr id="49" name="Google Shape;108;p15">
            <a:extLst>
              <a:ext uri="{FF2B5EF4-FFF2-40B4-BE49-F238E27FC236}">
                <a16:creationId xmlns:a16="http://schemas.microsoft.com/office/drawing/2014/main" xmlns="" id="{C55C007C-1DCC-4218-960C-95780963292F}"/>
              </a:ext>
            </a:extLst>
          </p:cNvPr>
          <p:cNvSpPr/>
          <p:nvPr/>
        </p:nvSpPr>
        <p:spPr>
          <a:xfrm>
            <a:off x="2496988" y="3134727"/>
            <a:ext cx="2392622" cy="665793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Обязательная маркировка с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1 ноября 2022</a:t>
            </a:r>
          </a:p>
        </p:txBody>
      </p:sp>
      <p:sp>
        <p:nvSpPr>
          <p:cNvPr id="46" name="Google Shape;124;p15">
            <a:extLst>
              <a:ext uri="{FF2B5EF4-FFF2-40B4-BE49-F238E27FC236}">
                <a16:creationId xmlns:a16="http://schemas.microsoft.com/office/drawing/2014/main" xmlns="" id="{C4C9961C-F522-BF7C-18C5-6B79255C4B0C}"/>
              </a:ext>
            </a:extLst>
          </p:cNvPr>
          <p:cNvSpPr/>
          <p:nvPr/>
        </p:nvSpPr>
        <p:spPr>
          <a:xfrm>
            <a:off x="637709" y="4128701"/>
            <a:ext cx="1314218" cy="2180619"/>
          </a:xfrm>
          <a:prstGeom prst="roundRect">
            <a:avLst>
              <a:gd name="adj" fmla="val 770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50" name="Picture 148">
            <a:extLst>
              <a:ext uri="{FF2B5EF4-FFF2-40B4-BE49-F238E27FC236}">
                <a16:creationId xmlns:a16="http://schemas.microsoft.com/office/drawing/2014/main" xmlns="" id="{ED799855-41FC-64CA-2788-7D5B35BD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022722" y="4290178"/>
            <a:ext cx="581866" cy="547473"/>
          </a:xfrm>
          <a:prstGeom prst="rect">
            <a:avLst/>
          </a:prstGeom>
        </p:spPr>
      </p:pic>
      <p:sp>
        <p:nvSpPr>
          <p:cNvPr id="52" name="Rounded Rectangle 186">
            <a:extLst>
              <a:ext uri="{FF2B5EF4-FFF2-40B4-BE49-F238E27FC236}">
                <a16:creationId xmlns:a16="http://schemas.microsoft.com/office/drawing/2014/main" xmlns="" id="{E7EE59A3-2B79-DD41-47FD-17713310AE13}"/>
              </a:ext>
            </a:extLst>
          </p:cNvPr>
          <p:cNvSpPr/>
          <p:nvPr/>
        </p:nvSpPr>
        <p:spPr>
          <a:xfrm>
            <a:off x="706799" y="4837651"/>
            <a:ext cx="1213712" cy="460972"/>
          </a:xfrm>
          <a:prstGeom prst="roundRect">
            <a:avLst>
              <a:gd name="adj" fmla="val 98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36000" bIns="36000" rtlCol="0" anchor="t">
            <a:noAutofit/>
          </a:bodyPr>
          <a:lstStyle/>
          <a:p>
            <a:pPr algn="ctr" fontAlgn="auto">
              <a:buClr>
                <a:srgbClr val="000000"/>
              </a:buClr>
              <a:buSzPts val="1200"/>
              <a:tabLst/>
              <a:defRPr/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Безалкогольные напитки</a:t>
            </a:r>
          </a:p>
          <a:p>
            <a:pPr algn="ctr">
              <a:defRPr/>
            </a:pPr>
            <a:r>
              <a:rPr lang="ru-RU" sz="8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все виды безалкогольных напитков, </a:t>
            </a:r>
            <a:r>
              <a:rPr lang="ru-RU" sz="8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соков, нектаров, морсов и напитков на растительном сырье </a:t>
            </a:r>
          </a:p>
          <a:p>
            <a:pPr algn="ctr">
              <a:defRPr/>
            </a:pPr>
            <a:endParaRPr lang="ru-RU" sz="8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xmlns="" id="{B5677F8E-4AEE-CF5A-A28F-8302BDFBB855}"/>
              </a:ext>
            </a:extLst>
          </p:cNvPr>
          <p:cNvSpPr/>
          <p:nvPr/>
        </p:nvSpPr>
        <p:spPr>
          <a:xfrm>
            <a:off x="2349117" y="4909431"/>
            <a:ext cx="1735062" cy="4154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ФФ ПЭТ и стекло 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для всех видов безалкогольных напитков</a:t>
            </a:r>
            <a:endParaRPr lang="ru-RU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xmlns="" id="{0D0570E9-D863-404B-B260-19766F36BC6C}"/>
              </a:ext>
            </a:extLst>
          </p:cNvPr>
          <p:cNvSpPr/>
          <p:nvPr/>
        </p:nvSpPr>
        <p:spPr>
          <a:xfrm>
            <a:off x="4093695" y="4899861"/>
            <a:ext cx="1664875" cy="41549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ФФ банка, </a:t>
            </a:r>
          </a:p>
          <a:p>
            <a:pPr algn="ctr"/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алюминиевая </a:t>
            </a:r>
            <a:endParaRPr lang="en-US" sz="9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740D2C8-6A52-4E46-867A-331F89C25B8E}"/>
              </a:ext>
            </a:extLst>
          </p:cNvPr>
          <p:cNvSpPr txBox="1"/>
          <p:nvPr/>
        </p:nvSpPr>
        <p:spPr>
          <a:xfrm>
            <a:off x="2880827" y="5934839"/>
            <a:ext cx="244843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кег, «</a:t>
            </a:r>
            <a:r>
              <a:rPr lang="en-US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Tetra Pak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» и прочих видов упаковки </a:t>
            </a:r>
            <a:r>
              <a:rPr lang="ru-RU" sz="900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для всех видов безалкогольных напитков, </a:t>
            </a:r>
            <a:r>
              <a:rPr lang="ru-RU" sz="900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в том числе соков, нектаров, морсов и напитков на растительном сырье </a:t>
            </a:r>
          </a:p>
        </p:txBody>
      </p:sp>
      <p:cxnSp>
        <p:nvCxnSpPr>
          <p:cNvPr id="61" name="Google Shape;152;p17">
            <a:extLst>
              <a:ext uri="{FF2B5EF4-FFF2-40B4-BE49-F238E27FC236}">
                <a16:creationId xmlns:a16="http://schemas.microsoft.com/office/drawing/2014/main" xmlns="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89605" y="4653136"/>
            <a:ext cx="9500912" cy="10306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57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4181554" y="4436085"/>
            <a:ext cx="1294756" cy="401564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2024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ounded Rectangle 74">
            <a:extLst>
              <a:ext uri="{FF2B5EF4-FFF2-40B4-BE49-F238E27FC236}">
                <a16:creationId xmlns:a16="http://schemas.microsoft.com/office/drawing/2014/main" xmlns="" id="{010EE992-6C9B-0D10-760F-A87E44481BE4}"/>
              </a:ext>
            </a:extLst>
          </p:cNvPr>
          <p:cNvSpPr/>
          <p:nvPr/>
        </p:nvSpPr>
        <p:spPr>
          <a:xfrm>
            <a:off x="2496989" y="4442339"/>
            <a:ext cx="1294756" cy="395312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декабря 2023</a:t>
            </a:r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ounded Rectangle 74">
            <a:extLst>
              <a:ext uri="{FF2B5EF4-FFF2-40B4-BE49-F238E27FC236}">
                <a16:creationId xmlns:a16="http://schemas.microsoft.com/office/drawing/2014/main" xmlns="" id="{4AE034D1-8138-4B9C-81A0-FBCC24349717}"/>
              </a:ext>
            </a:extLst>
          </p:cNvPr>
          <p:cNvSpPr/>
          <p:nvPr/>
        </p:nvSpPr>
        <p:spPr>
          <a:xfrm>
            <a:off x="5758568" y="4356058"/>
            <a:ext cx="2348928" cy="614768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для </a:t>
            </a:r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HORECA </a:t>
            </a: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5 ноября 2024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7" name="Google Shape;152;p17">
            <a:extLst>
              <a:ext uri="{FF2B5EF4-FFF2-40B4-BE49-F238E27FC236}">
                <a16:creationId xmlns:a16="http://schemas.microsoft.com/office/drawing/2014/main" xmlns="" id="{E1AD25F6-6E4F-601C-D311-4704820B15F4}"/>
              </a:ext>
            </a:extLst>
          </p:cNvPr>
          <p:cNvCxnSpPr>
            <a:cxnSpLocks/>
          </p:cNvCxnSpPr>
          <p:nvPr/>
        </p:nvCxnSpPr>
        <p:spPr>
          <a:xfrm>
            <a:off x="1938877" y="5760630"/>
            <a:ext cx="9551640" cy="20380"/>
          </a:xfrm>
          <a:prstGeom prst="straightConnector1">
            <a:avLst/>
          </a:prstGeom>
          <a:noFill/>
          <a:ln w="25400" cap="flat" cmpd="sng">
            <a:solidFill>
              <a:srgbClr val="6D6E71"/>
            </a:solidFill>
            <a:prstDash val="sysDot"/>
            <a:miter lim="800000"/>
            <a:headEnd type="none" w="sm" len="sm"/>
            <a:tailEnd type="triangle" w="med" len="med"/>
          </a:ln>
        </p:spPr>
      </p:cxnSp>
      <p:sp>
        <p:nvSpPr>
          <p:cNvPr id="59" name="Rounded Rectangle 74">
            <a:extLst>
              <a:ext uri="{FF2B5EF4-FFF2-40B4-BE49-F238E27FC236}">
                <a16:creationId xmlns:a16="http://schemas.microsoft.com/office/drawing/2014/main" xmlns="" id="{4BE88A0C-09D7-12AF-AFCA-1D7DE3FB18CE}"/>
              </a:ext>
            </a:extLst>
          </p:cNvPr>
          <p:cNvSpPr/>
          <p:nvPr/>
        </p:nvSpPr>
        <p:spPr>
          <a:xfrm>
            <a:off x="3318015" y="5516059"/>
            <a:ext cx="1512000" cy="398454"/>
          </a:xfrm>
          <a:prstGeom prst="roundRect">
            <a:avLst>
              <a:gd name="adj" fmla="val 2248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С 1 июня 2024</a:t>
            </a:r>
            <a:r>
              <a:rPr lang="en-US" sz="1200" b="1" dirty="0">
                <a:solidFill>
                  <a:schemeClr val="bg1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x-none" sz="1200" b="1" dirty="0">
              <a:solidFill>
                <a:schemeClr val="bg1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ounded Rectangle 74">
            <a:extLst>
              <a:ext uri="{FF2B5EF4-FFF2-40B4-BE49-F238E27FC236}">
                <a16:creationId xmlns:a16="http://schemas.microsoft.com/office/drawing/2014/main" xmlns="" id="{AE796D94-ED3F-57B1-8C69-F6D87B798358}"/>
              </a:ext>
            </a:extLst>
          </p:cNvPr>
          <p:cNvSpPr/>
          <p:nvPr/>
        </p:nvSpPr>
        <p:spPr>
          <a:xfrm>
            <a:off x="5828518" y="5324930"/>
            <a:ext cx="2278978" cy="768366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Подача сведений о выводе из оборота посредством ККТ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марта 2025</a:t>
            </a:r>
            <a:endParaRPr lang="x-none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Rounded Rectangle 74">
            <a:extLst>
              <a:ext uri="{FF2B5EF4-FFF2-40B4-BE49-F238E27FC236}">
                <a16:creationId xmlns:a16="http://schemas.microsoft.com/office/drawing/2014/main" xmlns="" id="{D419C759-3C3B-4D1C-A275-933831202750}"/>
              </a:ext>
            </a:extLst>
          </p:cNvPr>
          <p:cNvSpPr/>
          <p:nvPr/>
        </p:nvSpPr>
        <p:spPr>
          <a:xfrm>
            <a:off x="8910806" y="4439087"/>
            <a:ext cx="2075964" cy="39856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3495D54-74D3-47AD-9070-F7AB420CA0CC}"/>
              </a:ext>
            </a:extLst>
          </p:cNvPr>
          <p:cNvSpPr txBox="1"/>
          <p:nvPr/>
        </p:nvSpPr>
        <p:spPr>
          <a:xfrm>
            <a:off x="9265400" y="4495736"/>
            <a:ext cx="14314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2026</a:t>
            </a:r>
          </a:p>
        </p:txBody>
      </p:sp>
      <p:sp>
        <p:nvSpPr>
          <p:cNvPr id="73" name="Rounded Rectangle 74">
            <a:extLst>
              <a:ext uri="{FF2B5EF4-FFF2-40B4-BE49-F238E27FC236}">
                <a16:creationId xmlns:a16="http://schemas.microsoft.com/office/drawing/2014/main" xmlns="" id="{D419C759-3C3B-4D1C-A275-933831202750}"/>
              </a:ext>
            </a:extLst>
          </p:cNvPr>
          <p:cNvSpPr/>
          <p:nvPr/>
        </p:nvSpPr>
        <p:spPr>
          <a:xfrm>
            <a:off x="8952197" y="5546089"/>
            <a:ext cx="2075964" cy="398564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 sz="1200" b="1" dirty="0">
              <a:solidFill>
                <a:srgbClr val="404040"/>
              </a:solidFill>
              <a:latin typeface="PT Sans Regular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3495D54-74D3-47AD-9070-F7AB420CA0CC}"/>
              </a:ext>
            </a:extLst>
          </p:cNvPr>
          <p:cNvSpPr txBox="1"/>
          <p:nvPr/>
        </p:nvSpPr>
        <p:spPr>
          <a:xfrm>
            <a:off x="9273080" y="5563145"/>
            <a:ext cx="1575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2026</a:t>
            </a:r>
          </a:p>
        </p:txBody>
      </p:sp>
    </p:spTree>
    <p:extLst>
      <p:ext uri="{BB962C8B-B14F-4D97-AF65-F5344CB8AC3E}">
        <p14:creationId xmlns:p14="http://schemas.microsoft.com/office/powerpoint/2010/main" xmlns="" val="136329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71F5CA8-310A-0EBE-04E3-03509619F4C4}"/>
              </a:ext>
            </a:extLst>
          </p:cNvPr>
          <p:cNvSpPr/>
          <p:nvPr/>
        </p:nvSpPr>
        <p:spPr>
          <a:xfrm>
            <a:off x="516000" y="360000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Способы подачи сведений о выводе маркированной продукции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предприятиями общественного питания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36DB7A4-3D61-BFD5-6C12-F4EC7F486CF8}"/>
              </a:ext>
            </a:extLst>
          </p:cNvPr>
          <p:cNvSpPr/>
          <p:nvPr/>
        </p:nvSpPr>
        <p:spPr>
          <a:xfrm>
            <a:off x="4295999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xmlns="" id="{615B4FA6-01E8-14E5-4201-78F86E103180}"/>
              </a:ext>
            </a:extLst>
          </p:cNvPr>
          <p:cNvSpPr/>
          <p:nvPr/>
        </p:nvSpPr>
        <p:spPr>
          <a:xfrm>
            <a:off x="8075998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Скругленный прямоугольник 8">
            <a:extLst>
              <a:ext uri="{FF2B5EF4-FFF2-40B4-BE49-F238E27FC236}">
                <a16:creationId xmlns:a16="http://schemas.microsoft.com/office/drawing/2014/main" xmlns="" id="{AE0056F8-2D74-E072-E5DF-BAD495F2F9E4}"/>
              </a:ext>
            </a:extLst>
          </p:cNvPr>
          <p:cNvSpPr/>
          <p:nvPr/>
        </p:nvSpPr>
        <p:spPr>
          <a:xfrm>
            <a:off x="515999" y="1404399"/>
            <a:ext cx="3600000" cy="4582064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5326865-ABCF-379B-3ED6-5CDFD4DEED90}"/>
              </a:ext>
            </a:extLst>
          </p:cNvPr>
          <p:cNvSpPr txBox="1"/>
          <p:nvPr/>
        </p:nvSpPr>
        <p:spPr>
          <a:xfrm>
            <a:off x="515999" y="1603507"/>
            <a:ext cx="3600000" cy="461665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использованием УПД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(«одна кнопка» -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C3D7C23-9DEC-78F4-6EAB-6BA2418F22C5}"/>
              </a:ext>
            </a:extLst>
          </p:cNvPr>
          <p:cNvSpPr txBox="1"/>
          <p:nvPr/>
        </p:nvSpPr>
        <p:spPr>
          <a:xfrm>
            <a:off x="8075999" y="1603507"/>
            <a:ext cx="3600000" cy="646331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Через ККТ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(сканирование при реализации –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+Розница)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139F658-D7DB-3C4C-C016-BEDF6F98FAB0}"/>
              </a:ext>
            </a:extLst>
          </p:cNvPr>
          <p:cNvSpPr txBox="1"/>
          <p:nvPr/>
        </p:nvSpPr>
        <p:spPr>
          <a:xfrm>
            <a:off x="4295999" y="1603507"/>
            <a:ext cx="3600000" cy="461665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Прямая подача </a:t>
            </a:r>
          </a:p>
          <a:p>
            <a:pPr algn="ctr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1E15551-9661-0DF3-B5F1-9DC703E01D36}"/>
              </a:ext>
            </a:extLst>
          </p:cNvPr>
          <p:cNvSpPr txBox="1"/>
          <p:nvPr/>
        </p:nvSpPr>
        <p:spPr>
          <a:xfrm>
            <a:off x="515999" y="3093557"/>
            <a:ext cx="3600000" cy="2492990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Приемка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от поставщика посредством подачи в ГИС МТ сведений, в УПД с одновременным выводом из оборота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производственные цели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нужды</a:t>
            </a:r>
          </a:p>
          <a:p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рамках оказания услуг общественного питания</a:t>
            </a:r>
          </a:p>
          <a:p>
            <a:r>
              <a:rPr lang="en-US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дальнейшем при реализации через ККТ - чек с отраслевым реквизитом </a:t>
            </a:r>
            <a:r>
              <a:rPr lang="en-US" sz="1200" i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не происходит двойного выбытия (корректирующий документ)</a:t>
            </a:r>
          </a:p>
          <a:p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2101C68-DF82-69B4-4C8C-778069050660}"/>
              </a:ext>
            </a:extLst>
          </p:cNvPr>
          <p:cNvSpPr txBox="1"/>
          <p:nvPr/>
        </p:nvSpPr>
        <p:spPr>
          <a:xfrm>
            <a:off x="8075999" y="3093557"/>
            <a:ext cx="3600000" cy="1938992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just"/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розничной реализации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товаров в магазине кулинарии, кафе в магазине и т.п с использованием ККТ: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подача сведений о выводе из оборота путем сканирования кода маркировки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продажа через ККТ с подачей в чеке кода товара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GTIN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(включен реквизит «</a:t>
            </a:r>
            <a:r>
              <a:rPr lang="en-US" sz="1200" i="1" dirty="0" err="1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horeca</a:t>
            </a:r>
            <a:r>
              <a:rPr lang="ru-RU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en-US" sz="1200" i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 досылом в течение 3 рабочих дней информации о выбытии кодов маркировки (прямая подача) </a:t>
            </a:r>
            <a:endParaRPr lang="en-US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26C8E6-B685-2220-A1F3-1ABFB2B82EA0}"/>
              </a:ext>
            </a:extLst>
          </p:cNvPr>
          <p:cNvSpPr txBox="1"/>
          <p:nvPr/>
        </p:nvSpPr>
        <p:spPr>
          <a:xfrm>
            <a:off x="4295999" y="3093557"/>
            <a:ext cx="3600000" cy="1200329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необходимости </a:t>
            </a:r>
            <a:r>
              <a:rPr lang="ru-RU" sz="1200" b="1" u="sng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списания товара по причинам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брак, истечение СГ , маркетинг,  ранее принятых по УПД товаров или для постепенного списания на производственные цели/собственные нужды  вывод из оборота осуществляется в личном кабинете (либо по 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API)</a:t>
            </a: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xmlns="" id="{A90F609E-464F-7E91-5806-4CCF4F37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5863534" y="2335480"/>
            <a:ext cx="464932" cy="69186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xmlns="" id="{FCD9E17C-34A8-619C-269F-C8EFEA3C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2083533" y="2335480"/>
            <a:ext cx="464932" cy="69186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xmlns="" id="{2800478A-FD17-8278-CACC-5845D418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9643532" y="2335480"/>
            <a:ext cx="464932" cy="69186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D08753C-AC25-A5E5-8A30-A7CCDDB381EF}"/>
              </a:ext>
            </a:extLst>
          </p:cNvPr>
          <p:cNvSpPr txBox="1"/>
          <p:nvPr/>
        </p:nvSpPr>
        <p:spPr>
          <a:xfrm>
            <a:off x="2113058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0A1E306-7038-3505-01C5-9F73C82FBBB4}"/>
              </a:ext>
            </a:extLst>
          </p:cNvPr>
          <p:cNvSpPr txBox="1"/>
          <p:nvPr/>
        </p:nvSpPr>
        <p:spPr>
          <a:xfrm>
            <a:off x="5893058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DEC7D5C-990A-0988-04A6-E5BBD24B628C}"/>
              </a:ext>
            </a:extLst>
          </p:cNvPr>
          <p:cNvSpPr txBox="1"/>
          <p:nvPr/>
        </p:nvSpPr>
        <p:spPr>
          <a:xfrm>
            <a:off x="9673057" y="5696589"/>
            <a:ext cx="4058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3000" b="1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0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B7CA83-C4C7-2A28-948F-E0D61E6DE95E}"/>
              </a:ext>
            </a:extLst>
          </p:cNvPr>
          <p:cNvSpPr txBox="1"/>
          <p:nvPr/>
        </p:nvSpPr>
        <p:spPr>
          <a:xfrm>
            <a:off x="4698376" y="3483057"/>
            <a:ext cx="2530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168032-54E6-E3AA-C473-D7EDB2D52B1D}"/>
              </a:ext>
            </a:extLst>
          </p:cNvPr>
          <p:cNvSpPr txBox="1"/>
          <p:nvPr/>
        </p:nvSpPr>
        <p:spPr>
          <a:xfrm>
            <a:off x="8486693" y="3483057"/>
            <a:ext cx="2530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 в ГИС МТ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вывод кодов маркировки из оборота.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112" y="1506642"/>
            <a:ext cx="11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8EAF94-C3A1-FF22-EA2D-B47CC5D8F027}"/>
              </a:ext>
            </a:extLst>
          </p:cNvPr>
          <p:cNvSpPr txBox="1"/>
          <p:nvPr/>
        </p:nvSpPr>
        <p:spPr>
          <a:xfrm>
            <a:off x="522817" y="1506642"/>
            <a:ext cx="10881324" cy="224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Предприятие общественного питания должно зарегистрироваться в ГИС МТ (личный кабинет), активировать товарные группы.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Подавать сведения о выводе из оборота маркированных товаров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 одним из перечисленных способов по выбору в зависимости от особенностей деятельности предприятия</a:t>
            </a: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Подробное описание содержится 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Методические рекомендации по выводу из оборота маркированного товара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предназначенного для использования при оказании услуг общественного питания (</a:t>
            </a:r>
            <a:r>
              <a:rPr lang="ru-RU" sz="1600" dirty="0" err="1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Хорека</a:t>
            </a: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B71555C6-EFDB-4C9E-8B08-9E90FAD8BB8E}"/>
              </a:ext>
            </a:extLst>
          </p:cNvPr>
          <p:cNvSpPr/>
          <p:nvPr/>
        </p:nvSpPr>
        <p:spPr>
          <a:xfrm>
            <a:off x="119336" y="188640"/>
            <a:ext cx="12072664" cy="72008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Порядок работа по подаче сведений о выводе из оборота маркированных товаров для предприятий общественного 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8219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36DB7A4-3D61-BFD5-6C12-F4EC7F486CF8}"/>
              </a:ext>
            </a:extLst>
          </p:cNvPr>
          <p:cNvSpPr/>
          <p:nvPr/>
        </p:nvSpPr>
        <p:spPr>
          <a:xfrm>
            <a:off x="6232097" y="2040581"/>
            <a:ext cx="5443902" cy="4070527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Скругленный прямоугольник 8">
            <a:extLst>
              <a:ext uri="{FF2B5EF4-FFF2-40B4-BE49-F238E27FC236}">
                <a16:creationId xmlns:a16="http://schemas.microsoft.com/office/drawing/2014/main" xmlns="" id="{AE0056F8-2D74-E072-E5DF-BAD495F2F9E4}"/>
              </a:ext>
            </a:extLst>
          </p:cNvPr>
          <p:cNvSpPr/>
          <p:nvPr/>
        </p:nvSpPr>
        <p:spPr>
          <a:xfrm>
            <a:off x="515999" y="2040581"/>
            <a:ext cx="5443902" cy="4070527"/>
          </a:xfrm>
          <a:prstGeom prst="roundRect">
            <a:avLst>
              <a:gd name="adj" fmla="val 53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930BC3-57FB-280A-75EE-B14550109FC1}"/>
              </a:ext>
            </a:extLst>
          </p:cNvPr>
          <p:cNvSpPr/>
          <p:nvPr/>
        </p:nvSpPr>
        <p:spPr>
          <a:xfrm>
            <a:off x="2583102" y="1889718"/>
            <a:ext cx="1309696" cy="27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6A418D-5F2C-FB8B-1284-8A8E428CA215}"/>
              </a:ext>
            </a:extLst>
          </p:cNvPr>
          <p:cNvSpPr/>
          <p:nvPr/>
        </p:nvSpPr>
        <p:spPr>
          <a:xfrm>
            <a:off x="8299200" y="1889718"/>
            <a:ext cx="1309696" cy="27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5326865-ABCF-379B-3ED6-5CDFD4DEED90}"/>
              </a:ext>
            </a:extLst>
          </p:cNvPr>
          <p:cNvSpPr txBox="1"/>
          <p:nvPr/>
        </p:nvSpPr>
        <p:spPr>
          <a:xfrm>
            <a:off x="515999" y="2457647"/>
            <a:ext cx="5443902" cy="338554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ПРОИЗВОДСТВЕННЫЕ ЦЕЛИ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139F658-D7DB-3C4C-C016-BEDF6F98FAB0}"/>
              </a:ext>
            </a:extLst>
          </p:cNvPr>
          <p:cNvSpPr txBox="1"/>
          <p:nvPr/>
        </p:nvSpPr>
        <p:spPr>
          <a:xfrm>
            <a:off x="6232097" y="2457647"/>
            <a:ext cx="5443902" cy="338554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pPr algn="ctr"/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НУЖДЫ</a:t>
            </a: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771F5CA8-310A-0EBE-04E3-03509619F4C4}"/>
              </a:ext>
            </a:extLst>
          </p:cNvPr>
          <p:cNvSpPr/>
          <p:nvPr/>
        </p:nvSpPr>
        <p:spPr>
          <a:xfrm>
            <a:off x="407368" y="260647"/>
            <a:ext cx="11449272" cy="720081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Определение причины для вывода из оборота «Для собственных нужд» / «Использование для производственных целей»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1E15551-9661-0DF3-B5F1-9DC703E01D36}"/>
              </a:ext>
            </a:extLst>
          </p:cNvPr>
          <p:cNvSpPr txBox="1"/>
          <p:nvPr/>
        </p:nvSpPr>
        <p:spPr>
          <a:xfrm>
            <a:off x="515999" y="3464472"/>
            <a:ext cx="5443902" cy="2462213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какого-либо продукта (товара) с целью получения прибыли: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продукция без изменений продается посетителям при оказании услуги общественного питания (например, бутилированная вода)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приготовлении блюд в производстве используют сырье, закупленное как товар (например, вода, молоко, сливки, сметана для приготовления готовых блюд)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26C8E6-B685-2220-A1F3-1ABFB2B82EA0}"/>
              </a:ext>
            </a:extLst>
          </p:cNvPr>
          <p:cNvSpPr txBox="1"/>
          <p:nvPr/>
        </p:nvSpPr>
        <p:spPr>
          <a:xfrm>
            <a:off x="6232097" y="3464472"/>
            <a:ext cx="5443902" cy="1323439"/>
          </a:xfrm>
          <a:prstGeom prst="rect">
            <a:avLst/>
          </a:prstGeom>
          <a:noFill/>
        </p:spPr>
        <p:txBody>
          <a:bodyPr wrap="square" lIns="180000" rIns="180000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передача компанией товаров, работ, услуг своим структурным подразделениям, например, обслуживающим производствам и хозяйствам, обособленным подразделениям с целью потребления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xmlns="" id="{A90F609E-464F-7E91-5806-4CCF4F37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8721582" y="2833598"/>
            <a:ext cx="464932" cy="691864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xmlns="" id="{FCD9E17C-34A8-619C-269F-C8EFEA3C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 flipV="1">
            <a:off x="3005484" y="2833598"/>
            <a:ext cx="464932" cy="69186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450AA3D1-2D21-2A68-A088-1084295B9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80925" y="1445226"/>
            <a:ext cx="914050" cy="8994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15FB407A-A31B-50C2-8B86-FE52081A58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504339" y="1445226"/>
            <a:ext cx="899425" cy="8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33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63062" y="3911776"/>
            <a:ext cx="2448272" cy="50783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1093252"/>
            <a:ext cx="12192000" cy="13276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B7CA83-C4C7-2A28-948F-E0D61E6DE95E}"/>
              </a:ext>
            </a:extLst>
          </p:cNvPr>
          <p:cNvSpPr txBox="1"/>
          <p:nvPr/>
        </p:nvSpPr>
        <p:spPr>
          <a:xfrm>
            <a:off x="4698376" y="3483057"/>
            <a:ext cx="2530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 (Титул Покупателя). 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112" y="1506642"/>
            <a:ext cx="11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16000" y="1176561"/>
            <a:ext cx="11130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выводе предприятиями, оказывающим услуги общественного питания (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HORECA)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маркированной̆ продукции из оборота в целях, не связанных с ее дальнейшей̆ реализацией̆ (для собственных нужд, производственных целей̆),  при подписании универсального передаточного документа (УПД) отражают признак «Вывод из оборота» с указанием кода – причины вывода. </a:t>
            </a:r>
          </a:p>
          <a:p>
            <a:endParaRPr lang="en-US" sz="1600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7693" y="39908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СвВыбытияМАРК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9419" y="3233389"/>
            <a:ext cx="3552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значение:</a:t>
            </a:r>
            <a:b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— покупка товаров юридическими и  индивидуальными предпринимателями в целях использования для собственных нужд;</a:t>
            </a:r>
            <a:b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— использование товаров для производственных целей̆, не связанных с их последующей̆ реализацией̆ (продажей̆) юридическими лицами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BC4DCEF-051E-E1BB-D171-301D803988FE}"/>
              </a:ext>
            </a:extLst>
          </p:cNvPr>
          <p:cNvGrpSpPr/>
          <p:nvPr/>
        </p:nvGrpSpPr>
        <p:grpSpPr>
          <a:xfrm rot="16200000">
            <a:off x="5055773" y="3976351"/>
            <a:ext cx="736391" cy="530548"/>
            <a:chOff x="1847434" y="4451114"/>
            <a:chExt cx="736391" cy="530548"/>
          </a:xfrm>
        </p:grpSpPr>
        <p:pic>
          <p:nvPicPr>
            <p:cNvPr id="18" name="Graphic 24">
              <a:extLst>
                <a:ext uri="{FF2B5EF4-FFF2-40B4-BE49-F238E27FC236}">
                  <a16:creationId xmlns:a16="http://schemas.microsoft.com/office/drawing/2014/main" xmlns="" id="{3DB723DD-4C56-40BD-F247-FDF0BCD3E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5400000">
              <a:off x="2063720" y="4473776"/>
              <a:ext cx="291600" cy="724172"/>
            </a:xfrm>
            <a:prstGeom prst="rect">
              <a:avLst/>
            </a:prstGeom>
          </p:spPr>
        </p:pic>
        <p:pic>
          <p:nvPicPr>
            <p:cNvPr id="19" name="Graphic 24">
              <a:extLst>
                <a:ext uri="{FF2B5EF4-FFF2-40B4-BE49-F238E27FC236}">
                  <a16:creationId xmlns:a16="http://schemas.microsoft.com/office/drawing/2014/main" xmlns="" id="{C3F8EE99-94E3-FB6A-E679-5AF2E635E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5400000">
              <a:off x="2075939" y="4234828"/>
              <a:ext cx="291600" cy="724172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7013656" y="2983864"/>
            <a:ext cx="3757806" cy="3251914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xmlns="" id="{BB18AD10-1844-40DB-AA08-EF828D3E198C}"/>
              </a:ext>
            </a:extLst>
          </p:cNvPr>
          <p:cNvSpPr/>
          <p:nvPr/>
        </p:nvSpPr>
        <p:spPr>
          <a:xfrm>
            <a:off x="486112" y="289175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УПД (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одна кнопка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ru-RU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xmlns="" id="{E93BB217-02E9-493F-9E41-2104E827F120}"/>
              </a:ext>
            </a:extLst>
          </p:cNvPr>
          <p:cNvSpPr/>
          <p:nvPr/>
        </p:nvSpPr>
        <p:spPr>
          <a:xfrm>
            <a:off x="10926112" y="261893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640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713D94-A594-0CFE-BE74-CB4897C41FAD}"/>
              </a:ext>
            </a:extLst>
          </p:cNvPr>
          <p:cNvSpPr/>
          <p:nvPr/>
        </p:nvSpPr>
        <p:spPr>
          <a:xfrm>
            <a:off x="1" y="3554127"/>
            <a:ext cx="12191999" cy="3325699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just"/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Picture 14">
            <a:extLst>
              <a:ext uri="{FF2B5EF4-FFF2-40B4-BE49-F238E27FC236}">
                <a16:creationId xmlns:a16="http://schemas.microsoft.com/office/drawing/2014/main" xmlns="" id="{09DFBB23-E878-7280-20B4-1B88FA713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973542" y="1584346"/>
            <a:ext cx="613489" cy="613489"/>
          </a:xfrm>
          <a:prstGeom prst="rect">
            <a:avLst/>
          </a:prstGeom>
        </p:spPr>
      </p:pic>
      <p:pic>
        <p:nvPicPr>
          <p:cNvPr id="48" name="Picture 14">
            <a:extLst>
              <a:ext uri="{FF2B5EF4-FFF2-40B4-BE49-F238E27FC236}">
                <a16:creationId xmlns:a16="http://schemas.microsoft.com/office/drawing/2014/main" xmlns="" id="{88AC8014-6347-8392-0305-556FAC140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184968" y="1584346"/>
            <a:ext cx="613489" cy="613489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xmlns="" id="{582578E3-0531-C772-DC9B-A613E2ED13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604969" y="1584346"/>
            <a:ext cx="613489" cy="613489"/>
          </a:xfrm>
          <a:prstGeom prst="rect">
            <a:avLst/>
          </a:prstGeom>
        </p:spPr>
      </p:pic>
      <p:pic>
        <p:nvPicPr>
          <p:cNvPr id="28" name="Picture 43">
            <a:extLst>
              <a:ext uri="{FF2B5EF4-FFF2-40B4-BE49-F238E27FC236}">
                <a16:creationId xmlns:a16="http://schemas.microsoft.com/office/drawing/2014/main" xmlns="" id="{DC668AF4-D46A-4ACD-A372-69AFB7BBC8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36596" y="1527400"/>
            <a:ext cx="727381" cy="72738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E09F81D-84EF-B1AB-9E94-9E5AD64D38FB}"/>
              </a:ext>
            </a:extLst>
          </p:cNvPr>
          <p:cNvSpPr txBox="1"/>
          <p:nvPr/>
        </p:nvSpPr>
        <p:spPr>
          <a:xfrm>
            <a:off x="516000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ПРОДАВЦОМ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F810E17-B610-00D9-7A8D-6A7B59C4BB1A}"/>
              </a:ext>
            </a:extLst>
          </p:cNvPr>
          <p:cNvSpPr txBox="1"/>
          <p:nvPr/>
        </p:nvSpPr>
        <p:spPr>
          <a:xfrm>
            <a:off x="6096000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ПЕРЕДАЧА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ПОКУПАТЕЛЮ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B8C13C4-CAAE-FD7B-AB22-9D8E23B5F1C4}"/>
              </a:ext>
            </a:extLst>
          </p:cNvPr>
          <p:cNvSpPr txBox="1"/>
          <p:nvPr/>
        </p:nvSpPr>
        <p:spPr>
          <a:xfrm>
            <a:off x="8884574" y="2507925"/>
            <a:ext cx="279142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ПОДПИСАНИЕ УПД ПОКУПАТЕЛЕМ</a:t>
            </a:r>
          </a:p>
          <a:p>
            <a:pPr algn="ctr">
              <a:spcAft>
                <a:spcPts val="600"/>
              </a:spcAft>
            </a:pPr>
            <a:r>
              <a:rPr lang="ru-RU" sz="11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(указание признака покупки товаров для собственных нужд или производственных целей)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071F0A-956A-433D-891C-6EFE419C24D2}"/>
              </a:ext>
            </a:extLst>
          </p:cNvPr>
          <p:cNvSpPr txBox="1"/>
          <p:nvPr/>
        </p:nvSpPr>
        <p:spPr>
          <a:xfrm>
            <a:off x="3304574" y="2507924"/>
            <a:ext cx="27914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</a:t>
            </a:r>
          </a:p>
          <a:p>
            <a:pPr algn="ctr"/>
            <a:r>
              <a:rPr lang="ru-RU" sz="11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ГИС МТ</a:t>
            </a:r>
            <a:endParaRPr lang="ru-RU" sz="11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954DEA50-4B41-87F4-E2FB-DB8D2ED51124}"/>
              </a:ext>
            </a:extLst>
          </p:cNvPr>
          <p:cNvCxnSpPr>
            <a:cxnSpLocks/>
          </p:cNvCxnSpPr>
          <p:nvPr/>
        </p:nvCxnSpPr>
        <p:spPr>
          <a:xfrm>
            <a:off x="516000" y="5523533"/>
            <a:ext cx="11160000" cy="0"/>
          </a:xfrm>
          <a:prstGeom prst="line">
            <a:avLst/>
          </a:prstGeom>
          <a:ln w="25400">
            <a:solidFill>
              <a:srgbClr val="F6F42E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9571AA6-7D90-B602-C982-393CE4E466AB}"/>
              </a:ext>
            </a:extLst>
          </p:cNvPr>
          <p:cNvSpPr>
            <a:spLocks noChangeAspect="1"/>
          </p:cNvSpPr>
          <p:nvPr/>
        </p:nvSpPr>
        <p:spPr>
          <a:xfrm>
            <a:off x="1936967" y="5397533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A9B8348E-F1AC-278E-E271-B62DB4AB2B0F}"/>
              </a:ext>
            </a:extLst>
          </p:cNvPr>
          <p:cNvSpPr>
            <a:spLocks noChangeAspect="1"/>
          </p:cNvSpPr>
          <p:nvPr/>
        </p:nvSpPr>
        <p:spPr>
          <a:xfrm>
            <a:off x="6447520" y="5397533"/>
            <a:ext cx="252000" cy="252000"/>
          </a:xfrm>
          <a:prstGeom prst="ellipse">
            <a:avLst/>
          </a:prstGeom>
          <a:solidFill>
            <a:srgbClr val="F6F42E"/>
          </a:solidFill>
          <a:ln w="25400">
            <a:solidFill>
              <a:srgbClr val="6366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Скругленный прямоугольник 8">
            <a:extLst>
              <a:ext uri="{FF2B5EF4-FFF2-40B4-BE49-F238E27FC236}">
                <a16:creationId xmlns:a16="http://schemas.microsoft.com/office/drawing/2014/main" xmlns="" id="{00D0E21B-F82E-AF73-0164-251BF8E1DDBB}"/>
              </a:ext>
            </a:extLst>
          </p:cNvPr>
          <p:cNvSpPr/>
          <p:nvPr/>
        </p:nvSpPr>
        <p:spPr>
          <a:xfrm>
            <a:off x="3609934" y="5359430"/>
            <a:ext cx="969725" cy="2901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A20B4AC-2025-B8C0-C3AC-0216CFCFFD83}"/>
              </a:ext>
            </a:extLst>
          </p:cNvPr>
          <p:cNvCxnSpPr>
            <a:cxnSpLocks/>
            <a:stCxn id="58" idx="0"/>
            <a:endCxn id="9" idx="2"/>
          </p:cNvCxnSpPr>
          <p:nvPr/>
        </p:nvCxnSpPr>
        <p:spPr>
          <a:xfrm flipH="1" flipV="1">
            <a:off x="2062966" y="4853238"/>
            <a:ext cx="1" cy="544295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9E40BCD-3083-9A25-892E-08A663DD8D3F}"/>
              </a:ext>
            </a:extLst>
          </p:cNvPr>
          <p:cNvCxnSpPr>
            <a:cxnSpLocks/>
            <a:stCxn id="59" idx="0"/>
            <a:endCxn id="10" idx="2"/>
          </p:cNvCxnSpPr>
          <p:nvPr/>
        </p:nvCxnSpPr>
        <p:spPr>
          <a:xfrm flipV="1">
            <a:off x="6573520" y="4806462"/>
            <a:ext cx="0" cy="59107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E17E5DB7-C722-0BD6-0DB7-66BE3B900A0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877797" y="4668572"/>
            <a:ext cx="0" cy="72896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5E927-3E13-2BAC-433E-D12D91AC02B8}"/>
              </a:ext>
            </a:extLst>
          </p:cNvPr>
          <p:cNvSpPr txBox="1"/>
          <p:nvPr/>
        </p:nvSpPr>
        <p:spPr>
          <a:xfrm>
            <a:off x="797863" y="4022241"/>
            <a:ext cx="2530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 направляет подписанный УПД </a:t>
            </a:r>
            <a:b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(с указанием инф. об отгружаемой продукции)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B7CA83-C4C7-2A28-948F-E0D61E6DE95E}"/>
              </a:ext>
            </a:extLst>
          </p:cNvPr>
          <p:cNvSpPr txBox="1"/>
          <p:nvPr/>
        </p:nvSpPr>
        <p:spPr>
          <a:xfrm>
            <a:off x="5308417" y="3975465"/>
            <a:ext cx="2530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Приёмка продукции и указание признака покупки товаров для собственных нужд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 производственных целей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168032-54E6-E3AA-C473-D7EDB2D52B1D}"/>
              </a:ext>
            </a:extLst>
          </p:cNvPr>
          <p:cNvSpPr txBox="1"/>
          <p:nvPr/>
        </p:nvSpPr>
        <p:spPr>
          <a:xfrm>
            <a:off x="8612694" y="4022241"/>
            <a:ext cx="2530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Регистрация УПД в ГИС МТ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списание товара с баланса Продавца.</a:t>
            </a:r>
          </a:p>
        </p:txBody>
      </p:sp>
      <p:sp>
        <p:nvSpPr>
          <p:cNvPr id="42" name="Скругленный прямоугольник 8">
            <a:extLst>
              <a:ext uri="{FF2B5EF4-FFF2-40B4-BE49-F238E27FC236}">
                <a16:creationId xmlns:a16="http://schemas.microsoft.com/office/drawing/2014/main" xmlns="" id="{DA161CF6-AA99-45B0-8141-5907F0F77B9D}"/>
              </a:ext>
            </a:extLst>
          </p:cNvPr>
          <p:cNvSpPr/>
          <p:nvPr/>
        </p:nvSpPr>
        <p:spPr>
          <a:xfrm>
            <a:off x="9392934" y="5405991"/>
            <a:ext cx="969725" cy="2901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xmlns="" id="{76C37A42-B0C2-11FD-25A9-DC77E748885A}"/>
              </a:ext>
            </a:extLst>
          </p:cNvPr>
          <p:cNvSpPr/>
          <p:nvPr/>
        </p:nvSpPr>
        <p:spPr>
          <a:xfrm>
            <a:off x="516000" y="360000"/>
            <a:ext cx="1028535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Подача сведений о выводе из оборота посредством УПД (</a:t>
            </a:r>
            <a:r>
              <a:rPr lang="en-US" sz="20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oReCa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xmlns="" id="{97D0CA8A-F894-45ED-DC9E-C04D6885ACCD}"/>
              </a:ext>
            </a:extLst>
          </p:cNvPr>
          <p:cNvCxnSpPr>
            <a:cxnSpLocks/>
          </p:cNvCxnSpPr>
          <p:nvPr/>
        </p:nvCxnSpPr>
        <p:spPr>
          <a:xfrm>
            <a:off x="1551713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C5341B8-5ABF-B2B5-0C17-C25B426254DC}"/>
              </a:ext>
            </a:extLst>
          </p:cNvPr>
          <p:cNvCxnSpPr>
            <a:cxnSpLocks/>
          </p:cNvCxnSpPr>
          <p:nvPr/>
        </p:nvCxnSpPr>
        <p:spPr>
          <a:xfrm>
            <a:off x="4340287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87AE808-D137-5153-E4B3-AC11733703B7}"/>
              </a:ext>
            </a:extLst>
          </p:cNvPr>
          <p:cNvCxnSpPr>
            <a:cxnSpLocks/>
          </p:cNvCxnSpPr>
          <p:nvPr/>
        </p:nvCxnSpPr>
        <p:spPr>
          <a:xfrm>
            <a:off x="7131713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E97FD4F-C1E6-0C4E-5F4D-CBF0ACB0D628}"/>
              </a:ext>
            </a:extLst>
          </p:cNvPr>
          <p:cNvCxnSpPr>
            <a:cxnSpLocks/>
          </p:cNvCxnSpPr>
          <p:nvPr/>
        </p:nvCxnSpPr>
        <p:spPr>
          <a:xfrm>
            <a:off x="9920287" y="2388447"/>
            <a:ext cx="720000" cy="0"/>
          </a:xfrm>
          <a:prstGeom prst="line">
            <a:avLst/>
          </a:prstGeom>
          <a:ln w="50800">
            <a:solidFill>
              <a:srgbClr val="F6F42E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5F6C49E3-7026-2147-D850-89ACC7FB2F8F}"/>
              </a:ext>
            </a:extLst>
          </p:cNvPr>
          <p:cNvSpPr/>
          <p:nvPr/>
        </p:nvSpPr>
        <p:spPr>
          <a:xfrm>
            <a:off x="10956000" y="359999"/>
            <a:ext cx="720000" cy="72000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5404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148713</TotalTime>
  <Words>1883</Words>
  <Application>Microsoft Office PowerPoint</Application>
  <PresentationFormat>Произвольный</PresentationFormat>
  <Paragraphs>262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Dasha</cp:lastModifiedBy>
  <cp:revision>385</cp:revision>
  <dcterms:created xsi:type="dcterms:W3CDTF">2021-02-24T11:17:05Z</dcterms:created>
  <dcterms:modified xsi:type="dcterms:W3CDTF">2024-09-24T03:58:45Z</dcterms:modified>
</cp:coreProperties>
</file>