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70" r:id="rId3"/>
    <p:sldId id="306" r:id="rId4"/>
    <p:sldId id="307" r:id="rId5"/>
    <p:sldId id="308" r:id="rId6"/>
    <p:sldId id="309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896"/>
    <a:srgbClr val="E5F6FF"/>
    <a:srgbClr val="99DDFF"/>
    <a:srgbClr val="9DB1E1"/>
    <a:srgbClr val="00AAFF"/>
    <a:srgbClr val="E62632"/>
    <a:srgbClr val="4CD964"/>
    <a:srgbClr val="0A3CB4"/>
    <a:srgbClr val="CED8F0"/>
    <a:srgbClr val="537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753" autoAdjust="0"/>
  </p:normalViewPr>
  <p:slideViewPr>
    <p:cSldViewPr snapToGrid="0" snapToObjects="1">
      <p:cViewPr>
        <p:scale>
          <a:sx n="125" d="100"/>
          <a:sy n="125" d="100"/>
        </p:scale>
        <p:origin x="-51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E9BB2-5728-2D4C-B25E-8073B9C781C2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0713-9E6F-F447-ADAD-DE3BA5350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2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0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0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Четвертый уровень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0" r:id="rId4"/>
    <p:sldLayoutId id="2147483661" r:id="rId5"/>
    <p:sldLayoutId id="2147483665" r:id="rId6"/>
    <p:sldLayoutId id="2147483666" r:id="rId7"/>
    <p:sldLayoutId id="2147483664" r:id="rId8"/>
    <p:sldLayoutId id="2147483662" r:id="rId9"/>
    <p:sldLayoutId id="2147483667" r:id="rId10"/>
    <p:sldLayoutId id="2147483660" r:id="rId11"/>
    <p:sldLayoutId id="214748366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0" userDrawn="1">
          <p15:clr>
            <a:srgbClr val="F26B43"/>
          </p15:clr>
        </p15:guide>
        <p15:guide id="4" orient="horz" pos="1679" userDrawn="1">
          <p15:clr>
            <a:srgbClr val="F26B43"/>
          </p15:clr>
        </p15:guide>
        <p15:guide id="5" orient="horz" pos="1438" userDrawn="1">
          <p15:clr>
            <a:srgbClr val="F26B43"/>
          </p15:clr>
        </p15:guide>
        <p15:guide id="6" orient="horz" pos="1201" userDrawn="1">
          <p15:clr>
            <a:srgbClr val="F26B43"/>
          </p15:clr>
        </p15:guide>
        <p15:guide id="7" orient="horz" pos="241" userDrawn="1">
          <p15:clr>
            <a:srgbClr val="F26B43"/>
          </p15:clr>
        </p15:guide>
        <p15:guide id="8" orient="horz" pos="2398" userDrawn="1">
          <p15:clr>
            <a:srgbClr val="F26B43"/>
          </p15:clr>
        </p15:guide>
        <p15:guide id="9" orient="horz" pos="2639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3117" userDrawn="1">
          <p15:clr>
            <a:srgbClr val="F26B43"/>
          </p15:clr>
        </p15:guide>
        <p15:guide id="12" orient="horz" pos="3358" userDrawn="1">
          <p15:clr>
            <a:srgbClr val="F26B43"/>
          </p15:clr>
        </p15:guide>
        <p15:guide id="13" orient="horz" pos="3599" userDrawn="1">
          <p15:clr>
            <a:srgbClr val="F26B43"/>
          </p15:clr>
        </p15:guide>
        <p15:guide id="14" orient="horz" pos="3840" userDrawn="1">
          <p15:clr>
            <a:srgbClr val="F26B43"/>
          </p15:clr>
        </p15:guide>
        <p15:guide id="15" orient="horz" pos="4077" userDrawn="1">
          <p15:clr>
            <a:srgbClr val="F26B43"/>
          </p15:clr>
        </p15:guide>
        <p15:guide id="16" pos="3599" userDrawn="1">
          <p15:clr>
            <a:srgbClr val="F26B43"/>
          </p15:clr>
        </p15:guide>
        <p15:guide id="17" pos="3358" userDrawn="1">
          <p15:clr>
            <a:srgbClr val="F26B43"/>
          </p15:clr>
        </p15:guide>
        <p15:guide id="18" pos="311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2639" userDrawn="1">
          <p15:clr>
            <a:srgbClr val="F26B43"/>
          </p15:clr>
        </p15:guide>
        <p15:guide id="21" pos="2398" userDrawn="1">
          <p15:clr>
            <a:srgbClr val="F26B43"/>
          </p15:clr>
        </p15:guide>
        <p15:guide id="22" pos="2157" userDrawn="1">
          <p15:clr>
            <a:srgbClr val="F26B43"/>
          </p15:clr>
        </p15:guide>
        <p15:guide id="23" pos="1920" userDrawn="1">
          <p15:clr>
            <a:srgbClr val="F26B43"/>
          </p15:clr>
        </p15:guide>
        <p15:guide id="24" pos="1679" userDrawn="1">
          <p15:clr>
            <a:srgbClr val="F26B43"/>
          </p15:clr>
        </p15:guide>
        <p15:guide id="25" pos="1438" userDrawn="1">
          <p15:clr>
            <a:srgbClr val="F26B43"/>
          </p15:clr>
        </p15:guide>
        <p15:guide id="26" pos="1201" userDrawn="1">
          <p15:clr>
            <a:srgbClr val="F26B43"/>
          </p15:clr>
        </p15:guide>
        <p15:guide id="27" pos="960" userDrawn="1">
          <p15:clr>
            <a:srgbClr val="F26B43"/>
          </p15:clr>
        </p15:guide>
        <p15:guide id="28" pos="719" userDrawn="1">
          <p15:clr>
            <a:srgbClr val="F26B43"/>
          </p15:clr>
        </p15:guide>
        <p15:guide id="29" pos="478" userDrawn="1">
          <p15:clr>
            <a:srgbClr val="F26B43"/>
          </p15:clr>
        </p15:guide>
        <p15:guide id="30" pos="241" userDrawn="1">
          <p15:clr>
            <a:srgbClr val="F26B43"/>
          </p15:clr>
        </p15:guide>
        <p15:guide id="31" pos="4077" userDrawn="1">
          <p15:clr>
            <a:srgbClr val="F26B43"/>
          </p15:clr>
        </p15:guide>
        <p15:guide id="32" pos="4318" userDrawn="1">
          <p15:clr>
            <a:srgbClr val="F26B43"/>
          </p15:clr>
        </p15:guide>
        <p15:guide id="33" pos="4559" userDrawn="1">
          <p15:clr>
            <a:srgbClr val="F26B43"/>
          </p15:clr>
        </p15:guide>
        <p15:guide id="34" pos="4796" userDrawn="1">
          <p15:clr>
            <a:srgbClr val="F26B43"/>
          </p15:clr>
        </p15:guide>
        <p15:guide id="35" pos="5037" userDrawn="1">
          <p15:clr>
            <a:srgbClr val="F26B43"/>
          </p15:clr>
        </p15:guide>
        <p15:guide id="36" pos="5278" userDrawn="1">
          <p15:clr>
            <a:srgbClr val="F26B43"/>
          </p15:clr>
        </p15:guide>
        <p15:guide id="37" pos="5514" userDrawn="1">
          <p15:clr>
            <a:srgbClr val="F26B43"/>
          </p15:clr>
        </p15:guide>
        <p15:guide id="38" pos="5756" userDrawn="1">
          <p15:clr>
            <a:srgbClr val="F26B43"/>
          </p15:clr>
        </p15:guide>
        <p15:guide id="39" pos="5997" userDrawn="1">
          <p15:clr>
            <a:srgbClr val="F26B43"/>
          </p15:clr>
        </p15:guide>
        <p15:guide id="40" pos="6238" userDrawn="1">
          <p15:clr>
            <a:srgbClr val="F26B43"/>
          </p15:clr>
        </p15:guide>
        <p15:guide id="41" pos="6474" userDrawn="1">
          <p15:clr>
            <a:srgbClr val="F26B43"/>
          </p15:clr>
        </p15:guide>
        <p15:guide id="42" pos="6716" userDrawn="1">
          <p15:clr>
            <a:srgbClr val="F26B43"/>
          </p15:clr>
        </p15:guide>
        <p15:guide id="43" pos="6957" userDrawn="1">
          <p15:clr>
            <a:srgbClr val="F26B43"/>
          </p15:clr>
        </p15:guide>
        <p15:guide id="44" pos="7198" userDrawn="1">
          <p15:clr>
            <a:srgbClr val="F26B43"/>
          </p15:clr>
        </p15:guide>
        <p15:guide id="45" pos="7434" userDrawn="1">
          <p15:clr>
            <a:srgbClr val="F26B43"/>
          </p15:clr>
        </p15:guide>
        <p15:guide id="46" orient="horz" pos="958" userDrawn="1">
          <p15:clr>
            <a:srgbClr val="F26B43"/>
          </p15:clr>
        </p15:guide>
        <p15:guide id="47" orient="horz" pos="721" userDrawn="1">
          <p15:clr>
            <a:srgbClr val="F26B43"/>
          </p15:clr>
        </p15:guide>
        <p15:guide id="48" orient="horz" pos="4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vtb.ru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mailto:naartyukhova@vtb.r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2588" y="1587703"/>
            <a:ext cx="8220392" cy="3656386"/>
          </a:xfrm>
        </p:spPr>
        <p:txBody>
          <a:bodyPr/>
          <a:lstStyle/>
          <a:p>
            <a:r>
              <a:rPr lang="ru-RU" sz="2000" i="1" dirty="0"/>
              <a:t>ДОСТУПНОЕ КРЕДИТОВАНИЕ НА ЛЬГОТНЫХ УСЛОВИЯХ В БАНКЕ ВТБ</a:t>
            </a:r>
            <a:br>
              <a:rPr lang="ru-RU" sz="2000" i="1" dirty="0"/>
            </a:br>
            <a:r>
              <a:rPr lang="ru-RU" sz="2000" i="1" dirty="0">
                <a:solidFill>
                  <a:srgbClr val="C00000"/>
                </a:solidFill>
              </a:rPr>
              <a:t/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/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chemeClr val="accent1"/>
                </a:solidFill>
              </a:rPr>
              <a:t>Инструмент государственной </a:t>
            </a:r>
            <a:r>
              <a:rPr lang="ru-RU" sz="2800" i="1" dirty="0" smtClean="0">
                <a:solidFill>
                  <a:schemeClr val="accent1"/>
                </a:solidFill>
              </a:rPr>
              <a:t>поддержки </a:t>
            </a:r>
            <a:r>
              <a:rPr lang="ru-RU" altLang="ru-RU" sz="2800" i="1" dirty="0" smtClean="0">
                <a:solidFill>
                  <a:schemeClr val="accent1"/>
                </a:solidFill>
              </a:rPr>
              <a:t>«Программа </a:t>
            </a:r>
            <a:r>
              <a:rPr lang="ru-RU" altLang="ru-RU" sz="2800" i="1" dirty="0">
                <a:solidFill>
                  <a:schemeClr val="accent1"/>
                </a:solidFill>
              </a:rPr>
              <a:t>1</a:t>
            </a:r>
            <a:r>
              <a:rPr lang="en-US" altLang="ru-RU" sz="2800" i="1" dirty="0" smtClean="0">
                <a:solidFill>
                  <a:schemeClr val="accent1"/>
                </a:solidFill>
              </a:rPr>
              <a:t>764</a:t>
            </a:r>
            <a:r>
              <a:rPr lang="ru-RU" altLang="ru-RU" sz="2800" i="1" dirty="0" smtClean="0">
                <a:solidFill>
                  <a:schemeClr val="accent1"/>
                </a:solidFill>
              </a:rPr>
              <a:t>»</a:t>
            </a:r>
            <a:r>
              <a:rPr lang="ru-RU" altLang="ru-RU" sz="2400" i="1" dirty="0">
                <a:solidFill>
                  <a:srgbClr val="0A2973"/>
                </a:solidFill>
              </a:rPr>
              <a:t/>
            </a:r>
            <a:br>
              <a:rPr lang="ru-RU" altLang="ru-RU" sz="2400" i="1" dirty="0">
                <a:solidFill>
                  <a:srgbClr val="0A2973"/>
                </a:solidFill>
              </a:rPr>
            </a:br>
            <a:r>
              <a:rPr lang="ru-RU" altLang="ru-RU" sz="2000" i="1" dirty="0">
                <a:solidFill>
                  <a:srgbClr val="0A2973"/>
                </a:solidFill>
              </a:rPr>
              <a:t/>
            </a:r>
            <a:br>
              <a:rPr lang="ru-RU" altLang="ru-RU" sz="2000" i="1" dirty="0">
                <a:solidFill>
                  <a:srgbClr val="0A2973"/>
                </a:solidFill>
              </a:rPr>
            </a:br>
            <a:r>
              <a:rPr lang="ru-RU" altLang="ru-RU" sz="2000" i="1" dirty="0">
                <a:solidFill>
                  <a:srgbClr val="0A2973"/>
                </a:solidFill>
              </a:rPr>
              <a:t/>
            </a:r>
            <a:br>
              <a:rPr lang="ru-RU" altLang="ru-RU" sz="2000" i="1" dirty="0">
                <a:solidFill>
                  <a:srgbClr val="0A2973"/>
                </a:solidFill>
              </a:rPr>
            </a:br>
            <a:r>
              <a:rPr lang="ru-RU" altLang="ru-RU" sz="2000" i="1" dirty="0">
                <a:solidFill>
                  <a:srgbClr val="0A2973"/>
                </a:solidFill>
              </a:rPr>
              <a:t/>
            </a:r>
            <a:br>
              <a:rPr lang="ru-RU" altLang="ru-RU" sz="2000" i="1" dirty="0">
                <a:solidFill>
                  <a:srgbClr val="0A2973"/>
                </a:solidFill>
              </a:rPr>
            </a:br>
            <a:r>
              <a:rPr lang="ru-RU" altLang="ru-RU" sz="2000" i="1" dirty="0">
                <a:solidFill>
                  <a:srgbClr val="0A2973"/>
                </a:solidFill>
              </a:rPr>
              <a:t/>
            </a:r>
            <a:br>
              <a:rPr lang="ru-RU" altLang="ru-RU" sz="2000" i="1" dirty="0">
                <a:solidFill>
                  <a:srgbClr val="0A2973"/>
                </a:solidFill>
              </a:rPr>
            </a:br>
            <a:r>
              <a:rPr lang="ru-RU" altLang="ru-RU" sz="1600" i="1" dirty="0">
                <a:solidFill>
                  <a:srgbClr val="0A2973"/>
                </a:solidFill>
              </a:rPr>
              <a:t>Программа субсидирования  кредитования субъектов </a:t>
            </a:r>
            <a:r>
              <a:rPr lang="ru-RU" altLang="ru-RU" sz="1600" i="1" dirty="0" smtClean="0">
                <a:solidFill>
                  <a:srgbClr val="0A2973"/>
                </a:solidFill>
              </a:rPr>
              <a:t>МСП, Утвержденная </a:t>
            </a:r>
            <a:r>
              <a:rPr lang="ru-RU" altLang="ru-RU" sz="1600" i="1" dirty="0">
                <a:solidFill>
                  <a:srgbClr val="0A2973"/>
                </a:solidFill>
              </a:rPr>
              <a:t>Постановлением Правительства РФ № 1</a:t>
            </a:r>
            <a:r>
              <a:rPr lang="en-US" altLang="ru-RU" sz="1600" i="1" dirty="0" smtClean="0">
                <a:solidFill>
                  <a:srgbClr val="0A2973"/>
                </a:solidFill>
              </a:rPr>
              <a:t>764</a:t>
            </a:r>
            <a:r>
              <a:rPr lang="ru-RU" altLang="ru-RU" sz="1600" i="1" dirty="0">
                <a:solidFill>
                  <a:srgbClr val="0A2973"/>
                </a:solidFill>
              </a:rPr>
              <a:t/>
            </a:r>
            <a:br>
              <a:rPr lang="ru-RU" altLang="ru-RU" sz="1600" i="1" dirty="0">
                <a:solidFill>
                  <a:srgbClr val="0A2973"/>
                </a:solidFill>
              </a:rPr>
            </a:br>
            <a:r>
              <a:rPr lang="ru-RU" altLang="ru-RU" sz="1600" i="1" dirty="0">
                <a:solidFill>
                  <a:srgbClr val="0A2973"/>
                </a:solidFill>
              </a:rPr>
              <a:t>от </a:t>
            </a:r>
            <a:r>
              <a:rPr lang="ru-RU" altLang="ru-RU" sz="1600" i="1" dirty="0" smtClean="0">
                <a:solidFill>
                  <a:srgbClr val="0A2973"/>
                </a:solidFill>
              </a:rPr>
              <a:t>30.12.201</a:t>
            </a:r>
            <a:r>
              <a:rPr lang="en-US" altLang="ru-RU" sz="1600" i="1" dirty="0" smtClean="0">
                <a:solidFill>
                  <a:srgbClr val="0A2973"/>
                </a:solidFill>
              </a:rPr>
              <a:t>8</a:t>
            </a:r>
            <a:r>
              <a:rPr lang="ru-RU" altLang="ru-RU" sz="1600" i="1" dirty="0" smtClean="0">
                <a:solidFill>
                  <a:srgbClr val="0A2973"/>
                </a:solidFill>
              </a:rPr>
              <a:t>г. </a:t>
            </a:r>
            <a:endParaRPr lang="ru-RU" altLang="ru-RU" sz="2000" i="1" dirty="0">
              <a:solidFill>
                <a:srgbClr val="0A2973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29" y="299891"/>
            <a:ext cx="3197224" cy="18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0110152" cy="666849"/>
          </a:xfrm>
        </p:spPr>
        <p:txBody>
          <a:bodyPr/>
          <a:lstStyle/>
          <a:p>
            <a:pPr defTabSz="1030288" eaLnBrk="0" fontAlgn="base" hangingPunct="0">
              <a:lnSpc>
                <a:spcPts val="2600"/>
              </a:lnSpc>
              <a:spcAft>
                <a:spcPct val="0"/>
              </a:spcAft>
            </a:pPr>
            <a:r>
              <a:rPr lang="ru-RU" sz="2400" spc="-50" dirty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  <a:t>Основные условия финансирования в рамках </a:t>
            </a:r>
            <a:r>
              <a:rPr lang="ru-RU" sz="2400" spc="-50" dirty="0" smtClean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pc="-50" dirty="0" smtClean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-50" dirty="0" smtClean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  <a:t>программы В </a:t>
            </a:r>
            <a:r>
              <a:rPr lang="ru-RU" sz="2400" spc="-50" dirty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  <a:t>ПЛАНИРУЕМОЙ РЕДАКЦИИ НА </a:t>
            </a:r>
            <a:r>
              <a:rPr lang="ru-RU" sz="2400" spc="-50" dirty="0" smtClean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  <a:t>2018г.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30022"/>
              </p:ext>
            </p:extLst>
          </p:nvPr>
        </p:nvGraphicFramePr>
        <p:xfrm>
          <a:off x="662940" y="1310641"/>
          <a:ext cx="9585960" cy="4859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440"/>
                <a:gridCol w="2727960"/>
                <a:gridCol w="6385560"/>
              </a:tblGrid>
              <a:tr h="334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Параметр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Программа 1764 (НОВАЯ Программа)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</a:tr>
              <a:tr h="334269">
                <a:tc rowSpan="3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Общее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Курирующий </a:t>
                      </a:r>
                      <a:r>
                        <a:rPr lang="ru-RU" sz="1000" dirty="0" smtClean="0">
                          <a:effectLst/>
                        </a:rPr>
                        <a:t>государственный </a:t>
                      </a:r>
                      <a:r>
                        <a:rPr lang="ru-RU" sz="1000" dirty="0">
                          <a:effectLst/>
                        </a:rPr>
                        <a:t>орган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Минэкономразвития России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</a:tr>
              <a:tr h="334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Регламентирующий документ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Постановление правительства РФ (ППРФ) № 1764 от 30.12.2018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</a:tr>
              <a:tr h="148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Механизм поддержки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Субсидирование процентной ставки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</a:tr>
              <a:tr h="896834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Стоимостные параметры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Льготная процентная ставка (уплачивает клиент в течение периода поддержки)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выше 8,5%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</a:tr>
              <a:tr h="445229">
                <a:tc rowSpan="3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Основные требования к сделке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Цели кредитования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1) инвестиции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2) </a:t>
                      </a:r>
                      <a:r>
                        <a:rPr lang="ru-RU" sz="1000" dirty="0" smtClean="0">
                          <a:effectLst/>
                        </a:rPr>
                        <a:t>оборотное кредитование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</a:tr>
              <a:tr h="334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Сроки сделок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1) инвестиции - не более 10 лет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2) </a:t>
                      </a:r>
                      <a:r>
                        <a:rPr lang="ru-RU" sz="1000" dirty="0" smtClean="0">
                          <a:effectLst/>
                        </a:rPr>
                        <a:t>оборотное кредитование </a:t>
                      </a:r>
                      <a:r>
                        <a:rPr lang="ru-RU" sz="1000" dirty="0">
                          <a:effectLst/>
                        </a:rPr>
                        <a:t>- не более 3 лет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</a:tr>
              <a:tr h="445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Максимальная сумма кредита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Ограничение на одного заемщика в Банке: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1) инвестиции - не более 1000  </a:t>
                      </a:r>
                      <a:r>
                        <a:rPr lang="ru-RU" sz="1000" dirty="0" err="1">
                          <a:effectLst/>
                        </a:rPr>
                        <a:t>млн.руб</a:t>
                      </a:r>
                      <a:r>
                        <a:rPr lang="ru-RU" sz="1000" dirty="0">
                          <a:effectLst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r>
                        <a:rPr lang="ru-RU" sz="1000">
                          <a:effectLst/>
                        </a:rPr>
                        <a:t>) </a:t>
                      </a:r>
                      <a:r>
                        <a:rPr lang="ru-RU" sz="1000" smtClean="0">
                          <a:effectLst/>
                        </a:rPr>
                        <a:t>оборотное </a:t>
                      </a:r>
                      <a:r>
                        <a:rPr lang="ru-RU" sz="1000" dirty="0" smtClean="0">
                          <a:effectLst/>
                        </a:rPr>
                        <a:t>кредитование - </a:t>
                      </a:r>
                      <a:r>
                        <a:rPr lang="ru-RU" sz="1000" dirty="0">
                          <a:effectLst/>
                        </a:rPr>
                        <a:t>не более 100 млн.руб.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</a:tr>
              <a:tr h="334269"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Требования к клиенту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Масштаб бизнеса клиента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Субъекты МСП (209 ФЗ)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</a:tr>
              <a:tr h="334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Отраслевые ограничения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Приоритетные</a:t>
                      </a:r>
                      <a:r>
                        <a:rPr lang="ru-RU" sz="1000" baseline="0" dirty="0" smtClean="0">
                          <a:effectLst/>
                        </a:rPr>
                        <a:t> о</a:t>
                      </a:r>
                      <a:r>
                        <a:rPr lang="ru-RU" sz="1000" dirty="0" smtClean="0">
                          <a:effectLst/>
                        </a:rPr>
                        <a:t>трасли (Приложение)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effectLst/>
                        </a:rPr>
                        <a:t>NEW</a:t>
                      </a:r>
                      <a:r>
                        <a:rPr lang="en-US" sz="1000" baseline="0" dirty="0" smtClean="0">
                          <a:effectLst/>
                        </a:rPr>
                        <a:t> -</a:t>
                      </a:r>
                      <a:r>
                        <a:rPr lang="ru-RU" sz="1000" dirty="0" smtClean="0">
                          <a:effectLst/>
                        </a:rPr>
                        <a:t> допускается </a:t>
                      </a:r>
                      <a:r>
                        <a:rPr lang="ru-RU" sz="1000" dirty="0">
                          <a:effectLst/>
                        </a:rPr>
                        <a:t>кредитовать </a:t>
                      </a:r>
                      <a:r>
                        <a:rPr lang="ru-RU" sz="1000" dirty="0" smtClean="0">
                          <a:effectLst/>
                        </a:rPr>
                        <a:t>торговое</a:t>
                      </a:r>
                      <a:r>
                        <a:rPr lang="ru-RU" sz="1000" baseline="0" dirty="0" smtClean="0">
                          <a:effectLst/>
                        </a:rPr>
                        <a:t> направление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на цели реализации инвестиционных проектов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</a:tr>
              <a:tr h="889762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Использование Программы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Срок действия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Выборка траншей:  до </a:t>
                      </a:r>
                      <a:r>
                        <a:rPr lang="ru-RU" sz="1000" dirty="0" smtClean="0">
                          <a:effectLst/>
                        </a:rPr>
                        <a:t>30.11.2019г.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191" marR="611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4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0110152" cy="666849"/>
          </a:xfrm>
        </p:spPr>
        <p:txBody>
          <a:bodyPr/>
          <a:lstStyle/>
          <a:p>
            <a:pPr defTabSz="1030288" eaLnBrk="0" fontAlgn="base" hangingPunct="0">
              <a:lnSpc>
                <a:spcPts val="2600"/>
              </a:lnSpc>
              <a:spcAft>
                <a:spcPct val="0"/>
              </a:spcAft>
            </a:pPr>
            <a:r>
              <a:rPr lang="ru-RU" sz="2400" dirty="0"/>
              <a:t>Порядок отнесения ЮЛ и ИП к субъектам МСП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соответствии с 209-ФЗ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3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2588" y="1327638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3"/>
          <p:cNvSpPr txBox="1"/>
          <p:nvPr/>
        </p:nvSpPr>
        <p:spPr>
          <a:xfrm>
            <a:off x="395536" y="1533168"/>
            <a:ext cx="8822840" cy="534121"/>
          </a:xfrm>
          <a:prstGeom prst="rect">
            <a:avLst/>
          </a:prstGeom>
          <a:solidFill>
            <a:srgbClr val="E7F5FD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Критерии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отнесения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к</a:t>
            </a:r>
            <a:r>
              <a:rPr sz="1600" spc="195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категории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субъектов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МСП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определены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endParaRPr sz="16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статье 4 Федерального закона №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209-ФЗ: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23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57766"/>
              </p:ext>
            </p:extLst>
          </p:nvPr>
        </p:nvGraphicFramePr>
        <p:xfrm>
          <a:off x="395133" y="2181240"/>
          <a:ext cx="9114627" cy="35718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715"/>
                <a:gridCol w="3574254"/>
                <a:gridCol w="5226658"/>
              </a:tblGrid>
              <a:tr h="226711">
                <a:tc>
                  <a:txBody>
                    <a:bodyPr/>
                    <a:lstStyle/>
                    <a:p>
                      <a:pPr marL="51435" marR="117475">
                        <a:lnSpc>
                          <a:spcPts val="1660"/>
                        </a:lnSpc>
                        <a:spcBef>
                          <a:spcPts val="35"/>
                        </a:spcBef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значение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1F4E79"/>
                    </a:solidFill>
                  </a:tcPr>
                </a:tc>
              </a:tr>
              <a:tr h="2192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spc="-5" dirty="0" smtClean="0">
                          <a:latin typeface="Arial"/>
                          <a:cs typeface="Arial"/>
                        </a:rPr>
                        <a:t>Структура 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уставного 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(складочного) </a:t>
                      </a:r>
                      <a:r>
                        <a:rPr sz="1200" dirty="0" smtClean="0">
                          <a:latin typeface="Arial"/>
                          <a:cs typeface="Arial"/>
                        </a:rPr>
                        <a:t>капитала 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юридического</a:t>
                      </a:r>
                      <a:r>
                        <a:rPr sz="120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лица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24154" marR="135890" indent="-172085" algn="l">
                        <a:lnSpc>
                          <a:spcPct val="114999"/>
                        </a:lnSpc>
                        <a:buChar char="•"/>
                        <a:tabLst>
                          <a:tab pos="2247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Суммарная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участия Российской Федерации, субъектов Российской  Федерации, муниципальных образований, общественных 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организаций в уставном</a:t>
                      </a:r>
                      <a:r>
                        <a:rPr lang="en-US" sz="12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smtClean="0">
                          <a:latin typeface="Arial"/>
                          <a:cs typeface="Arial"/>
                        </a:rPr>
                        <a:t>капитале Заемщика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более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;</a:t>
                      </a:r>
                      <a:endParaRPr lang="ru-RU" sz="1200" spc="-5" dirty="0" smtClean="0">
                        <a:latin typeface="Arial"/>
                        <a:cs typeface="Arial"/>
                      </a:endParaRPr>
                    </a:p>
                    <a:p>
                      <a:pPr marL="52069" marR="135890" indent="0" algn="l">
                        <a:lnSpc>
                          <a:spcPct val="114999"/>
                        </a:lnSpc>
                        <a:buNone/>
                        <a:tabLst>
                          <a:tab pos="224790" algn="l"/>
                        </a:tabLst>
                      </a:pP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4154" marR="516255" indent="-172085" algn="l">
                        <a:lnSpc>
                          <a:spcPct val="114999"/>
                        </a:lnSpc>
                        <a:buChar char="•"/>
                        <a:tabLst>
                          <a:tab pos="2247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Суммарная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в уставном капитале, принадлежащая юридическому лицу,</a:t>
                      </a:r>
                      <a:r>
                        <a:rPr lang="ru-RU" sz="1200" spc="-10" baseline="0" dirty="0" smtClean="0">
                          <a:latin typeface="Arial"/>
                          <a:cs typeface="Arial"/>
                        </a:rPr>
                        <a:t> не являющемуся субъектом МСП, иностранному юридическому лицу 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не должна 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превышать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49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;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Средняя численность работников за предшествующий календарный год</a:t>
                      </a:r>
                      <a:endParaRPr sz="1200" kern="1200" spc="-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 indent="-172085">
                        <a:lnSpc>
                          <a:spcPct val="100000"/>
                        </a:lnSpc>
                        <a:spcBef>
                          <a:spcPts val="1005"/>
                        </a:spcBef>
                        <a:buFont typeface="Arial"/>
                        <a:buChar char="•"/>
                        <a:tabLst>
                          <a:tab pos="224790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250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человек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68149"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marR="963930" algn="l" defTabSz="1031626" rtl="0" eaLnBrk="1" latinLnBrk="0" hangingPunct="1">
                        <a:lnSpc>
                          <a:spcPct val="100000"/>
                        </a:lnSpc>
                        <a:spcBef>
                          <a:spcPts val="1005"/>
                        </a:spcBef>
                        <a:tabLst>
                          <a:tab pos="3314700" algn="l"/>
                        </a:tabLst>
                      </a:pPr>
                      <a:r>
                        <a:rPr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Выручка от реализации товаров </a:t>
                      </a:r>
                      <a:r>
                        <a:rPr lang="ru-RU"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работ, услуг) без учета </a:t>
                      </a:r>
                      <a:r>
                        <a:rPr lang="ru-RU"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НДС </a:t>
                      </a:r>
                      <a:r>
                        <a:rPr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за предшествующий календарный </a:t>
                      </a:r>
                      <a:r>
                        <a:rPr lang="ru-RU"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г</a:t>
                      </a:r>
                      <a:r>
                        <a:rPr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од</a:t>
                      </a:r>
                      <a:endParaRPr lang="ru-RU" sz="1200" kern="1200" spc="-5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 indent="-172085">
                        <a:lnSpc>
                          <a:spcPct val="100000"/>
                        </a:lnSpc>
                        <a:spcBef>
                          <a:spcPts val="1005"/>
                        </a:spcBef>
                        <a:buFont typeface="Arial"/>
                        <a:buChar char="•"/>
                        <a:tabLst>
                          <a:tab pos="224790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млрд.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руб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6"/>
          <p:cNvSpPr txBox="1"/>
          <p:nvPr/>
        </p:nvSpPr>
        <p:spPr>
          <a:xfrm>
            <a:off x="360915" y="5978364"/>
            <a:ext cx="893515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200" b="1" dirty="0" smtClean="0">
                <a:latin typeface="Arial"/>
                <a:cs typeface="Arial"/>
              </a:rPr>
              <a:t>Соответствие критериям отнесения к субъектам МСП можно проверить на сайте ИФНС: </a:t>
            </a:r>
            <a:r>
              <a:rPr lang="en-US" sz="1200" b="1" dirty="0">
                <a:cs typeface="Arial"/>
              </a:rPr>
              <a:t>https://</a:t>
            </a:r>
            <a:r>
              <a:rPr lang="en-US" sz="1200" b="1" dirty="0" smtClean="0">
                <a:cs typeface="Arial"/>
              </a:rPr>
              <a:t>rmsp.nalog.ru</a:t>
            </a:r>
            <a:endParaRPr lang="ru-RU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3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0110152" cy="333425"/>
          </a:xfrm>
        </p:spPr>
        <p:txBody>
          <a:bodyPr/>
          <a:lstStyle/>
          <a:p>
            <a:pPr defTabSz="1030288" eaLnBrk="0" fontAlgn="base" hangingPunct="0">
              <a:lnSpc>
                <a:spcPts val="2600"/>
              </a:lnSpc>
              <a:spcAft>
                <a:spcPct val="0"/>
              </a:spcAft>
            </a:pPr>
            <a:r>
              <a:rPr lang="ru-RU" sz="2400" spc="-50" dirty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  <a:t>Каким критериям должен соответствовать Заемщик?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4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2588" y="817098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451732" y="1011070"/>
            <a:ext cx="9263767" cy="5290669"/>
            <a:chOff x="432752" y="1693555"/>
            <a:chExt cx="8163870" cy="4201380"/>
          </a:xfrm>
        </p:grpSpPr>
        <p:sp>
          <p:nvSpPr>
            <p:cNvPr id="10" name="object 2"/>
            <p:cNvSpPr txBox="1"/>
            <p:nvPr/>
          </p:nvSpPr>
          <p:spPr>
            <a:xfrm>
              <a:off x="4744711" y="2868700"/>
              <a:ext cx="3851911" cy="20525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5" dirty="0" smtClean="0">
                  <a:solidFill>
                    <a:srgbClr val="0A2973"/>
                  </a:solidFill>
                  <a:latin typeface="Arial"/>
                  <a:cs typeface="Arial"/>
                </a:rPr>
                <a:t> Зае</a:t>
              </a:r>
              <a:r>
                <a:rPr sz="1400" spc="-5" dirty="0" smtClean="0">
                  <a:solidFill>
                    <a:srgbClr val="0A2973"/>
                  </a:solidFill>
                  <a:latin typeface="Arial"/>
                  <a:cs typeface="Arial"/>
                </a:rPr>
                <a:t>мщик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–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субъект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МСП, 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соответствующий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требованиям</a:t>
              </a:r>
              <a:r>
                <a:rPr sz="1400" spc="-100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Федерального 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закона </a:t>
              </a:r>
              <a:r>
                <a:rPr sz="1400" spc="-20" dirty="0">
                  <a:solidFill>
                    <a:srgbClr val="0A2973"/>
                  </a:solidFill>
                  <a:latin typeface="Arial"/>
                  <a:cs typeface="Arial"/>
                </a:rPr>
                <a:t>от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24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июля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2007 </a:t>
              </a:r>
              <a:r>
                <a:rPr sz="1400" spc="-20" dirty="0">
                  <a:solidFill>
                    <a:srgbClr val="0A2973"/>
                  </a:solidFill>
                  <a:latin typeface="Arial"/>
                  <a:cs typeface="Arial"/>
                </a:rPr>
                <a:t>года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№ 209-ФЗ «О 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развитии малого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и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среднего  предпринимательства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в</a:t>
              </a:r>
              <a:r>
                <a:rPr sz="1400" spc="-95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РФ»</a:t>
              </a:r>
              <a:endParaRPr sz="1400" dirty="0">
                <a:solidFill>
                  <a:srgbClr val="0A2973"/>
                </a:solidFill>
                <a:latin typeface="Arial"/>
                <a:cs typeface="Arial"/>
              </a:endParaRPr>
            </a:p>
            <a:p>
              <a:pPr marL="12700" marR="153670">
                <a:lnSpc>
                  <a:spcPct val="100000"/>
                </a:lnSpc>
                <a:spcBef>
                  <a:spcPts val="1200"/>
                </a:spcBef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5" dirty="0" smtClean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 smtClean="0">
                  <a:solidFill>
                    <a:srgbClr val="0A2973"/>
                  </a:solidFill>
                  <a:latin typeface="Arial"/>
                  <a:cs typeface="Arial"/>
                </a:rPr>
                <a:t>Регистрация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в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статусе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юридического</a:t>
              </a:r>
              <a:r>
                <a:rPr sz="1400" spc="-95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лица 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на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территории</a:t>
              </a:r>
              <a:r>
                <a:rPr sz="1400" spc="-130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РФ</a:t>
              </a:r>
              <a:endParaRPr sz="1400" dirty="0">
                <a:solidFill>
                  <a:srgbClr val="0A2973"/>
                </a:solidFill>
                <a:latin typeface="Arial"/>
                <a:cs typeface="Arial"/>
              </a:endParaRPr>
            </a:p>
            <a:p>
              <a:pPr marL="12700" marR="1055370">
                <a:lnSpc>
                  <a:spcPct val="100000"/>
                </a:lnSpc>
                <a:spcBef>
                  <a:spcPts val="1200"/>
                </a:spcBef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10" dirty="0" smtClean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10" dirty="0" smtClean="0">
                  <a:solidFill>
                    <a:srgbClr val="0A2973"/>
                  </a:solidFill>
                  <a:latin typeface="Arial"/>
                  <a:cs typeface="Arial"/>
                </a:rPr>
                <a:t>Реализация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проекта в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одной</a:t>
              </a:r>
              <a:r>
                <a:rPr sz="1400" spc="-100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из 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приоритетных</a:t>
              </a:r>
              <a:r>
                <a:rPr sz="1400" spc="-70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отраслей</a:t>
              </a:r>
              <a:endParaRPr sz="1400" dirty="0">
                <a:solidFill>
                  <a:srgbClr val="0A2973"/>
                </a:solidFill>
                <a:latin typeface="Arial"/>
                <a:cs typeface="Arial"/>
              </a:endParaRPr>
            </a:p>
          </p:txBody>
        </p:sp>
        <p:sp>
          <p:nvSpPr>
            <p:cNvPr id="11" name="object 4"/>
            <p:cNvSpPr/>
            <p:nvPr/>
          </p:nvSpPr>
          <p:spPr>
            <a:xfrm>
              <a:off x="4692815" y="1701133"/>
              <a:ext cx="719137" cy="7192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5"/>
            <p:cNvSpPr txBox="1"/>
            <p:nvPr/>
          </p:nvSpPr>
          <p:spPr>
            <a:xfrm>
              <a:off x="4744711" y="2567786"/>
              <a:ext cx="3706894" cy="2249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5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Нефинансовые</a:t>
              </a:r>
              <a:r>
                <a:rPr sz="1600" b="1" spc="-80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b="1" spc="-10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критерии</a:t>
              </a:r>
              <a:endParaRPr sz="16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" name="object 6"/>
            <p:cNvSpPr txBox="1"/>
            <p:nvPr/>
          </p:nvSpPr>
          <p:spPr>
            <a:xfrm>
              <a:off x="432752" y="2567787"/>
              <a:ext cx="4114467" cy="2249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5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Финансовые</a:t>
              </a:r>
              <a:r>
                <a:rPr sz="1600" b="1" spc="-95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b="1" spc="-10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критерии</a:t>
              </a:r>
              <a:endParaRPr sz="16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446926" y="1693555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5">
                  <a:moveTo>
                    <a:pt x="599186" y="0"/>
                  </a:moveTo>
                  <a:lnTo>
                    <a:pt x="119761" y="0"/>
                  </a:lnTo>
                  <a:lnTo>
                    <a:pt x="73134" y="9427"/>
                  </a:lnTo>
                  <a:lnTo>
                    <a:pt x="35067" y="35131"/>
                  </a:lnTo>
                  <a:lnTo>
                    <a:pt x="9407" y="73241"/>
                  </a:lnTo>
                  <a:lnTo>
                    <a:pt x="0" y="119887"/>
                  </a:lnTo>
                  <a:lnTo>
                    <a:pt x="0" y="599313"/>
                  </a:lnTo>
                  <a:lnTo>
                    <a:pt x="9407" y="645959"/>
                  </a:lnTo>
                  <a:lnTo>
                    <a:pt x="35067" y="684069"/>
                  </a:lnTo>
                  <a:lnTo>
                    <a:pt x="73134" y="709773"/>
                  </a:lnTo>
                  <a:lnTo>
                    <a:pt x="119761" y="719201"/>
                  </a:lnTo>
                  <a:lnTo>
                    <a:pt x="599186" y="719201"/>
                  </a:lnTo>
                  <a:lnTo>
                    <a:pt x="645832" y="709773"/>
                  </a:lnTo>
                  <a:lnTo>
                    <a:pt x="683942" y="684069"/>
                  </a:lnTo>
                  <a:lnTo>
                    <a:pt x="709646" y="645959"/>
                  </a:lnTo>
                  <a:lnTo>
                    <a:pt x="719074" y="599313"/>
                  </a:lnTo>
                  <a:lnTo>
                    <a:pt x="719074" y="119887"/>
                  </a:lnTo>
                  <a:lnTo>
                    <a:pt x="709646" y="73241"/>
                  </a:lnTo>
                  <a:lnTo>
                    <a:pt x="683942" y="35131"/>
                  </a:lnTo>
                  <a:lnTo>
                    <a:pt x="645832" y="9427"/>
                  </a:lnTo>
                  <a:lnTo>
                    <a:pt x="599186" y="0"/>
                  </a:lnTo>
                  <a:close/>
                </a:path>
              </a:pathLst>
            </a:custGeom>
            <a:solidFill>
              <a:srgbClr val="001F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8"/>
            <p:cNvSpPr/>
            <p:nvPr/>
          </p:nvSpPr>
          <p:spPr>
            <a:xfrm>
              <a:off x="509365" y="1752617"/>
              <a:ext cx="594575" cy="575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9"/>
            <p:cNvSpPr txBox="1"/>
            <p:nvPr/>
          </p:nvSpPr>
          <p:spPr>
            <a:xfrm>
              <a:off x="432752" y="2914479"/>
              <a:ext cx="4114467" cy="29804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436245">
                <a:lnSpc>
                  <a:spcPct val="100000"/>
                </a:lnSpc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5" dirty="0" smtClean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400" spc="-5" dirty="0" smtClean="0">
                  <a:solidFill>
                    <a:srgbClr val="000066"/>
                  </a:solidFill>
                  <a:latin typeface="Arial"/>
                  <a:cs typeface="Arial"/>
                </a:rPr>
                <a:t>Отсутствие </a:t>
              </a:r>
              <a:r>
                <a:rPr sz="1400" spc="-5" dirty="0">
                  <a:solidFill>
                    <a:srgbClr val="000066"/>
                  </a:solidFill>
                  <a:latin typeface="Arial"/>
                  <a:cs typeface="Arial"/>
                </a:rPr>
                <a:t>просроченной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(</a:t>
              </a:r>
              <a:r>
                <a:rPr sz="1400" spc="-10" dirty="0" smtClean="0">
                  <a:solidFill>
                    <a:srgbClr val="000066"/>
                  </a:solidFill>
                  <a:latin typeface="Arial"/>
                  <a:cs typeface="Arial"/>
                </a:rPr>
                <a:t>неурегулир</a:t>
              </a:r>
              <a:r>
                <a:rPr lang="ru-RU" sz="1400" spc="-10" dirty="0" smtClean="0">
                  <a:solidFill>
                    <a:srgbClr val="000066"/>
                  </a:solidFill>
                  <a:latin typeface="Arial"/>
                  <a:cs typeface="Arial"/>
                </a:rPr>
                <a:t>ованной</a:t>
              </a:r>
              <a:r>
                <a:rPr sz="1400" spc="-10" dirty="0" smtClean="0">
                  <a:solidFill>
                    <a:srgbClr val="000066"/>
                  </a:solidFill>
                  <a:latin typeface="Arial"/>
                  <a:cs typeface="Arial"/>
                </a:rPr>
                <a:t>)  </a:t>
              </a:r>
              <a:r>
                <a:rPr sz="1400" spc="-5" dirty="0">
                  <a:solidFill>
                    <a:srgbClr val="000066"/>
                  </a:solidFill>
                  <a:latin typeface="Arial"/>
                  <a:cs typeface="Arial"/>
                </a:rPr>
                <a:t>задолженности по налогам, </a:t>
              </a:r>
              <a:r>
                <a:rPr sz="1400" dirty="0">
                  <a:solidFill>
                    <a:srgbClr val="000066"/>
                  </a:solidFill>
                  <a:latin typeface="Arial"/>
                  <a:cs typeface="Arial"/>
                </a:rPr>
                <a:t>сборам и иным  </a:t>
              </a:r>
              <a:r>
                <a:rPr sz="1400" spc="-15" dirty="0">
                  <a:solidFill>
                    <a:srgbClr val="000066"/>
                  </a:solidFill>
                  <a:latin typeface="Arial"/>
                  <a:cs typeface="Arial"/>
                </a:rPr>
                <a:t>обязательным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платежам </a:t>
              </a:r>
              <a:r>
                <a:rPr sz="1400" dirty="0">
                  <a:solidFill>
                    <a:srgbClr val="000066"/>
                  </a:solidFill>
                  <a:latin typeface="Arial"/>
                  <a:cs typeface="Arial"/>
                </a:rPr>
                <a:t>в </a:t>
              </a:r>
              <a:r>
                <a:rPr sz="1400" spc="-15" dirty="0">
                  <a:solidFill>
                    <a:srgbClr val="000066"/>
                  </a:solidFill>
                  <a:latin typeface="Arial"/>
                  <a:cs typeface="Arial"/>
                </a:rPr>
                <a:t>бюджеты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бюджетной  </a:t>
              </a:r>
              <a:r>
                <a:rPr sz="1400" spc="-5" dirty="0">
                  <a:solidFill>
                    <a:srgbClr val="000066"/>
                  </a:solidFill>
                  <a:latin typeface="Arial"/>
                  <a:cs typeface="Arial"/>
                </a:rPr>
                <a:t>системы РФ </a:t>
              </a:r>
              <a:r>
                <a:rPr sz="1400" dirty="0">
                  <a:solidFill>
                    <a:srgbClr val="000066"/>
                  </a:solidFill>
                  <a:latin typeface="Arial"/>
                  <a:cs typeface="Arial"/>
                </a:rPr>
                <a:t>и в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гос. внебюджетные</a:t>
              </a:r>
              <a:r>
                <a:rPr sz="1400" spc="-8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000066"/>
                  </a:solidFill>
                  <a:latin typeface="Arial"/>
                  <a:cs typeface="Arial"/>
                </a:rPr>
                <a:t>фонды</a:t>
              </a:r>
              <a:endParaRPr sz="1400" dirty="0">
                <a:latin typeface="Arial"/>
                <a:cs typeface="Arial"/>
              </a:endParaRPr>
            </a:p>
            <a:p>
              <a:pPr marL="12700" marR="7620">
                <a:lnSpc>
                  <a:spcPct val="100000"/>
                </a:lnSpc>
                <a:spcBef>
                  <a:spcPts val="1200"/>
                </a:spcBef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5" dirty="0" smtClean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400" spc="-5" dirty="0" smtClean="0">
                  <a:solidFill>
                    <a:srgbClr val="000066"/>
                  </a:solidFill>
                  <a:latin typeface="Arial"/>
                  <a:cs typeface="Arial"/>
                </a:rPr>
                <a:t>Отсутствие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возбужденного </a:t>
              </a:r>
              <a:r>
                <a:rPr sz="1400" spc="-5" dirty="0">
                  <a:solidFill>
                    <a:srgbClr val="000066"/>
                  </a:solidFill>
                  <a:latin typeface="Arial"/>
                  <a:cs typeface="Arial"/>
                </a:rPr>
                <a:t>производства по </a:t>
              </a:r>
              <a:r>
                <a:rPr sz="1400" spc="-15" dirty="0">
                  <a:solidFill>
                    <a:srgbClr val="000066"/>
                  </a:solidFill>
                  <a:latin typeface="Arial"/>
                  <a:cs typeface="Arial"/>
                </a:rPr>
                <a:t>делу</a:t>
              </a:r>
              <a:r>
                <a:rPr sz="1400" spc="-150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000066"/>
                  </a:solidFill>
                  <a:latin typeface="Arial"/>
                  <a:cs typeface="Arial"/>
                </a:rPr>
                <a:t>о 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несостоятельности</a:t>
              </a:r>
              <a:r>
                <a:rPr sz="1400" spc="-2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(банкротстве</a:t>
              </a:r>
              <a:r>
                <a:rPr sz="1400" spc="-10" dirty="0" smtClean="0">
                  <a:solidFill>
                    <a:srgbClr val="000066"/>
                  </a:solidFill>
                  <a:latin typeface="Arial"/>
                  <a:cs typeface="Arial"/>
                </a:rPr>
                <a:t>)</a:t>
              </a:r>
              <a:endParaRPr lang="ru-RU" sz="1400" spc="-10" dirty="0" smtClean="0">
                <a:solidFill>
                  <a:srgbClr val="000066"/>
                </a:solidFill>
                <a:latin typeface="Arial"/>
                <a:cs typeface="Arial"/>
              </a:endParaRPr>
            </a:p>
            <a:p>
              <a:pPr marL="12700" marR="7620">
                <a:lnSpc>
                  <a:spcPct val="100000"/>
                </a:lnSpc>
                <a:spcBef>
                  <a:spcPts val="1200"/>
                </a:spcBef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10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lang="ru-RU" sz="1400" spc="-10" dirty="0" smtClean="0">
                  <a:solidFill>
                    <a:srgbClr val="000066"/>
                  </a:solidFill>
                  <a:cs typeface="Arial"/>
                </a:rPr>
                <a:t>Отсутствие задолженности </a:t>
              </a:r>
              <a:r>
                <a:rPr lang="ru-RU" sz="1400" spc="-10" dirty="0">
                  <a:solidFill>
                    <a:srgbClr val="000066"/>
                  </a:solidFill>
                  <a:cs typeface="Arial"/>
                </a:rPr>
                <a:t>перед работниками (персоналом) по заработной </a:t>
              </a:r>
              <a:r>
                <a:rPr lang="ru-RU" sz="1400" spc="-10" dirty="0" smtClean="0">
                  <a:solidFill>
                    <a:srgbClr val="000066"/>
                  </a:solidFill>
                  <a:cs typeface="Arial"/>
                </a:rPr>
                <a:t>плате </a:t>
              </a:r>
              <a:endParaRPr lang="ru-RU" sz="1400" spc="-10" dirty="0">
                <a:solidFill>
                  <a:srgbClr val="000066"/>
                </a:solidFill>
                <a:cs typeface="Arial"/>
              </a:endParaRPr>
            </a:p>
            <a:p>
              <a:pPr marL="12700" marR="7620">
                <a:lnSpc>
                  <a:spcPct val="100000"/>
                </a:lnSpc>
                <a:spcBef>
                  <a:spcPts val="1200"/>
                </a:spcBef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10" dirty="0" smtClean="0">
                  <a:solidFill>
                    <a:srgbClr val="000066"/>
                  </a:solidFill>
                  <a:cs typeface="Arial"/>
                </a:rPr>
                <a:t> Отсутствие просроченной </a:t>
              </a:r>
              <a:r>
                <a:rPr lang="ru-RU" sz="1400" spc="-10" dirty="0">
                  <a:solidFill>
                    <a:srgbClr val="000066"/>
                  </a:solidFill>
                  <a:cs typeface="Arial"/>
                </a:rPr>
                <a:t>задолженности на срок свыше 30 календарных дней платежей по обслуживанию кредитного портфеля (положительная кредитная история</a:t>
              </a:r>
              <a:r>
                <a:rPr lang="ru-RU" sz="1400" spc="-10" dirty="0" smtClean="0">
                  <a:solidFill>
                    <a:srgbClr val="000066"/>
                  </a:solidFill>
                  <a:cs typeface="Arial"/>
                </a:rPr>
                <a:t>)</a:t>
              </a:r>
              <a:endParaRPr sz="14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5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0110152" cy="333425"/>
          </a:xfrm>
        </p:spPr>
        <p:txBody>
          <a:bodyPr/>
          <a:lstStyle/>
          <a:p>
            <a:pPr defTabSz="1030288" eaLnBrk="0" fontAlgn="base" hangingPunct="0">
              <a:lnSpc>
                <a:spcPts val="2600"/>
              </a:lnSpc>
              <a:spcAft>
                <a:spcPct val="0"/>
              </a:spcAft>
            </a:pPr>
            <a:r>
              <a:rPr lang="ru-RU" sz="2400" dirty="0"/>
              <a:t>Приоритетные направления гарантийной поддержки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5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2588" y="855198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ject 2"/>
          <p:cNvSpPr txBox="1"/>
          <p:nvPr/>
        </p:nvSpPr>
        <p:spPr>
          <a:xfrm>
            <a:off x="7828533" y="4185793"/>
            <a:ext cx="198945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20" dirty="0" smtClean="0">
                <a:solidFill>
                  <a:srgbClr val="000066"/>
                </a:solidFill>
                <a:latin typeface="Arial"/>
                <a:cs typeface="Arial"/>
              </a:rPr>
              <a:t>РАЗВИТИ</a:t>
            </a:r>
            <a:r>
              <a:rPr lang="ru-RU" sz="1200" b="1" spc="-20" dirty="0">
                <a:solidFill>
                  <a:srgbClr val="000066"/>
                </a:solidFill>
                <a:latin typeface="Arial"/>
                <a:cs typeface="Arial"/>
              </a:rPr>
              <a:t>Е</a:t>
            </a:r>
            <a:r>
              <a:rPr sz="1200" b="1" spc="-2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0066"/>
                </a:solidFill>
                <a:latin typeface="Arial"/>
                <a:cs typeface="Arial"/>
              </a:rPr>
              <a:t>НАУКИ,  </a:t>
            </a: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ТЕХНОЛОГИЙ 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И</a:t>
            </a:r>
            <a:r>
              <a:rPr sz="1200" b="1" spc="-10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ТЕХНИКИ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2" name="object 3"/>
          <p:cNvSpPr txBox="1"/>
          <p:nvPr/>
        </p:nvSpPr>
        <p:spPr>
          <a:xfrm>
            <a:off x="3090334" y="2442337"/>
            <a:ext cx="18675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СЕЛЬСКОЕ</a:t>
            </a:r>
            <a:r>
              <a:rPr sz="1200" b="1" spc="-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0066"/>
                </a:solidFill>
                <a:latin typeface="Arial"/>
                <a:cs typeface="Arial"/>
              </a:rPr>
              <a:t>ХОЗЯЙСТВО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3" name="object 4"/>
          <p:cNvSpPr txBox="1"/>
          <p:nvPr/>
        </p:nvSpPr>
        <p:spPr>
          <a:xfrm>
            <a:off x="1959051" y="4177284"/>
            <a:ext cx="162052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ОБ</a:t>
            </a:r>
            <a:r>
              <a:rPr sz="1200" b="1" spc="-105" dirty="0">
                <a:solidFill>
                  <a:srgbClr val="000066"/>
                </a:solidFill>
                <a:latin typeface="Arial"/>
                <a:cs typeface="Arial"/>
              </a:rPr>
              <a:t>Р</a:t>
            </a:r>
            <a:r>
              <a:rPr sz="1200" b="1" spc="-45" dirty="0">
                <a:solidFill>
                  <a:srgbClr val="000066"/>
                </a:solidFill>
                <a:latin typeface="Arial"/>
                <a:cs typeface="Arial"/>
              </a:rPr>
              <a:t>А</a:t>
            </a:r>
            <a:r>
              <a:rPr sz="1200" b="1" spc="-35" dirty="0">
                <a:solidFill>
                  <a:srgbClr val="000066"/>
                </a:solidFill>
                <a:latin typeface="Arial"/>
                <a:cs typeface="Arial"/>
              </a:rPr>
              <a:t>Б</a:t>
            </a:r>
            <a:r>
              <a:rPr sz="1200" b="1" spc="-105" dirty="0">
                <a:solidFill>
                  <a:srgbClr val="000066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ТЫ</a:t>
            </a:r>
            <a:r>
              <a:rPr sz="1200" b="1" spc="-55" dirty="0">
                <a:solidFill>
                  <a:srgbClr val="000066"/>
                </a:solidFill>
                <a:latin typeface="Arial"/>
                <a:cs typeface="Arial"/>
              </a:rPr>
              <a:t>В</a:t>
            </a:r>
            <a:r>
              <a:rPr sz="1200" b="1" spc="-20" dirty="0">
                <a:solidFill>
                  <a:srgbClr val="000066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Ю</a:t>
            </a:r>
            <a:r>
              <a:rPr sz="1200" b="1" spc="-15" dirty="0">
                <a:solidFill>
                  <a:srgbClr val="000066"/>
                </a:solidFill>
                <a:latin typeface="Arial"/>
                <a:cs typeface="Arial"/>
              </a:rPr>
              <a:t>Щ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ЕЕ  </a:t>
            </a:r>
            <a:r>
              <a:rPr sz="1200" b="1" spc="-10" dirty="0">
                <a:solidFill>
                  <a:srgbClr val="000066"/>
                </a:solidFill>
                <a:latin typeface="Arial"/>
                <a:cs typeface="Arial"/>
              </a:rPr>
              <a:t>ПРОИЗВОДСТВО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5"/>
          <p:cNvSpPr txBox="1"/>
          <p:nvPr/>
        </p:nvSpPr>
        <p:spPr>
          <a:xfrm>
            <a:off x="4841240" y="4177284"/>
            <a:ext cx="262191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0066"/>
                </a:solidFill>
                <a:latin typeface="Arial"/>
                <a:cs typeface="Arial"/>
              </a:rPr>
              <a:t>ПРОИЗВОДСТВО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И </a:t>
            </a:r>
            <a:r>
              <a:rPr sz="1200" b="1" spc="-15" dirty="0">
                <a:solidFill>
                  <a:srgbClr val="000066"/>
                </a:solidFill>
                <a:latin typeface="Arial"/>
                <a:cs typeface="Arial"/>
              </a:rPr>
              <a:t>РАСПРЕДЕЛЕНИЕ  </a:t>
            </a: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ЭЛЕКТРОЭНЕРГИИ, </a:t>
            </a:r>
            <a:r>
              <a:rPr sz="1200" b="1" spc="-30" dirty="0">
                <a:solidFill>
                  <a:srgbClr val="000066"/>
                </a:solidFill>
                <a:latin typeface="Arial"/>
                <a:cs typeface="Arial"/>
              </a:rPr>
              <a:t>ГАЗА 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000066"/>
                </a:solidFill>
                <a:latin typeface="Arial"/>
                <a:cs typeface="Arial"/>
              </a:rPr>
              <a:t> ВОДЫ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6"/>
          <p:cNvSpPr txBox="1"/>
          <p:nvPr/>
        </p:nvSpPr>
        <p:spPr>
          <a:xfrm>
            <a:off x="3428291" y="6270650"/>
            <a:ext cx="138747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5" dirty="0">
                <a:solidFill>
                  <a:srgbClr val="000066"/>
                </a:solidFill>
                <a:latin typeface="Arial"/>
                <a:cs typeface="Arial"/>
              </a:rPr>
              <a:t>С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Т</a:t>
            </a:r>
            <a:r>
              <a:rPr sz="1200" b="1" spc="-10" dirty="0">
                <a:solidFill>
                  <a:srgbClr val="000066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ОИТЕЛ</a:t>
            </a:r>
            <a:r>
              <a:rPr sz="1200" b="1" spc="-25" dirty="0">
                <a:solidFill>
                  <a:srgbClr val="000066"/>
                </a:solidFill>
                <a:latin typeface="Arial"/>
                <a:cs typeface="Arial"/>
              </a:rPr>
              <a:t>Ь</a:t>
            </a:r>
            <a:r>
              <a:rPr sz="1200" b="1" spc="-35" dirty="0">
                <a:solidFill>
                  <a:srgbClr val="000066"/>
                </a:solidFill>
                <a:latin typeface="Arial"/>
                <a:cs typeface="Arial"/>
              </a:rPr>
              <a:t>С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Т</a:t>
            </a:r>
            <a:r>
              <a:rPr sz="1200" b="1" spc="-30" dirty="0">
                <a:solidFill>
                  <a:srgbClr val="000066"/>
                </a:solidFill>
                <a:latin typeface="Arial"/>
                <a:cs typeface="Arial"/>
              </a:rPr>
              <a:t>В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7"/>
          <p:cNvSpPr txBox="1"/>
          <p:nvPr/>
        </p:nvSpPr>
        <p:spPr>
          <a:xfrm>
            <a:off x="6011926" y="2442337"/>
            <a:ext cx="16827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000066"/>
                </a:solidFill>
                <a:latin typeface="Arial"/>
                <a:cs typeface="Arial"/>
              </a:rPr>
              <a:t>ТРАНСПОРТ 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И</a:t>
            </a:r>
            <a:r>
              <a:rPr sz="12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0066"/>
                </a:solidFill>
                <a:latin typeface="Arial"/>
                <a:cs typeface="Arial"/>
              </a:rPr>
              <a:t>СВЯЗЬ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8"/>
          <p:cNvSpPr txBox="1"/>
          <p:nvPr/>
        </p:nvSpPr>
        <p:spPr>
          <a:xfrm>
            <a:off x="7139305" y="6270650"/>
            <a:ext cx="6477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Т</a:t>
            </a: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У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ИЗ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9"/>
          <p:cNvSpPr/>
          <p:nvPr/>
        </p:nvSpPr>
        <p:spPr>
          <a:xfrm>
            <a:off x="2996228" y="1032510"/>
            <a:ext cx="2055749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0"/>
          <p:cNvSpPr/>
          <p:nvPr/>
        </p:nvSpPr>
        <p:spPr>
          <a:xfrm>
            <a:off x="1821180" y="2766949"/>
            <a:ext cx="2057400" cy="137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11"/>
          <p:cNvSpPr/>
          <p:nvPr/>
        </p:nvSpPr>
        <p:spPr>
          <a:xfrm>
            <a:off x="4715002" y="2766949"/>
            <a:ext cx="2133600" cy="1371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12"/>
          <p:cNvSpPr/>
          <p:nvPr/>
        </p:nvSpPr>
        <p:spPr>
          <a:xfrm>
            <a:off x="3064045" y="4844250"/>
            <a:ext cx="2080260" cy="1371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3"/>
          <p:cNvSpPr/>
          <p:nvPr/>
        </p:nvSpPr>
        <p:spPr>
          <a:xfrm>
            <a:off x="5786501" y="1027555"/>
            <a:ext cx="21336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15"/>
          <p:cNvSpPr/>
          <p:nvPr/>
        </p:nvSpPr>
        <p:spPr>
          <a:xfrm>
            <a:off x="6236588" y="4848987"/>
            <a:ext cx="2124202" cy="1367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16"/>
          <p:cNvSpPr/>
          <p:nvPr/>
        </p:nvSpPr>
        <p:spPr>
          <a:xfrm>
            <a:off x="7676769" y="2760725"/>
            <a:ext cx="2024380" cy="1373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11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0110152" cy="333425"/>
          </a:xfrm>
        </p:spPr>
        <p:txBody>
          <a:bodyPr/>
          <a:lstStyle/>
          <a:p>
            <a:pPr defTabSz="1030288" eaLnBrk="0" fontAlgn="base" hangingPunct="0">
              <a:lnSpc>
                <a:spcPts val="2600"/>
              </a:lnSpc>
              <a:spcAft>
                <a:spcPct val="0"/>
              </a:spcAft>
            </a:pPr>
            <a:r>
              <a:rPr lang="ru-RU" sz="2400" dirty="0"/>
              <a:t>Перечень приоритетных отраслей*: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t>6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2588" y="817098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9"/>
          <p:cNvSpPr txBox="1"/>
          <p:nvPr/>
        </p:nvSpPr>
        <p:spPr>
          <a:xfrm>
            <a:off x="382588" y="1009302"/>
            <a:ext cx="11314112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1. Сельское </a:t>
            </a:r>
            <a:r>
              <a:rPr lang="ru-RU" sz="1200" dirty="0"/>
              <a:t>хозяйство, включая производство сельскохозяйственной продукции, а также предоставление услуг в сельском хозяйстве, в том числе в целях обеспечения импортозамещения и развития несырьевого экспорта.							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2</a:t>
            </a:r>
            <a:r>
              <a:rPr lang="ru-RU" sz="1200" dirty="0"/>
              <a:t>. 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импортозамещения и развития несырьевого экспорта.			</a:t>
            </a:r>
            <a:endParaRPr lang="ru-RU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3. Производство и распределение электроэнергии, газа и воды.					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4</a:t>
            </a:r>
            <a:r>
              <a:rPr lang="ru-RU" sz="1200" dirty="0"/>
              <a:t>. Строительство.					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5. Туристическая деятельность и деятельность в области туристической индустрии в целях развития внутреннего и въездного туризма.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6. Деятельность в области информации и связи.					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7. Транспортировка и хранение.					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8. Деятельность в области здравоохранения.					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9. Деятельность в области образования.					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10. Водоснабжение, водоотведение, организация сбора, обработки и утилизации отходов, в том числе отсортированных материалов, а также переработка металлических и неметаллических отходов, мусора и прочих предметов во вторичное сырье, деятельность по ликвидации загрязнений.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11. Деятельность гостиниц и предприятий общественного питания (за исключением ресторанов).					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12</a:t>
            </a:r>
            <a:r>
              <a:rPr lang="ru-RU" sz="1200" dirty="0"/>
              <a:t>. Деятельность в области культуры, спорта.					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13. Деятельность профессиональная, научная и техническая.					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14. Деятельность в сфере бытовых услуг.					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15. Деятельность в сфере розничной торговли при условии, что субъект малого или среднего предпринимательства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территории монопрофильного муниципального образования, включенного в перечень монопрофильных муниципальных образований Российской Федерации (моногородов), утвержденный распоряжением Правительства Российской Федерации от 29 июля 2014 г. № 1398-р,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</a:t>
            </a:r>
            <a:r>
              <a:rPr lang="ru-RU" sz="1200" dirty="0" smtClean="0"/>
              <a:t>.</a:t>
            </a:r>
            <a:r>
              <a:rPr lang="ru-RU" sz="1200" dirty="0"/>
              <a:t>	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/>
              <a:t>16</a:t>
            </a:r>
            <a:r>
              <a:rPr lang="ru-RU" sz="1200" b="1" dirty="0"/>
              <a:t>. Деятельность в сфере розничной и (или) оптовой торговли при условии, что с субъектом малого или среднего предпринимательства заключается кредитный договор (соглашение) на инвестиционные цели.	</a:t>
            </a:r>
            <a:r>
              <a:rPr lang="ru-RU" sz="1200" dirty="0"/>
              <a:t>				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i="1" dirty="0"/>
              <a:t>* Приложение 1 к Постановлению Правительства </a:t>
            </a:r>
            <a:r>
              <a:rPr lang="ru-RU" sz="1200" i="1" dirty="0" smtClean="0"/>
              <a:t>РФ 1764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1262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r="13781"/>
          <a:stretch>
            <a:fillRect/>
          </a:stretch>
        </p:blipFill>
        <p:spPr/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29" y="299891"/>
            <a:ext cx="3197224" cy="1825405"/>
          </a:xfrm>
          <a:prstGeom prst="rect">
            <a:avLst/>
          </a:prstGeom>
        </p:spPr>
      </p:pic>
      <p:sp>
        <p:nvSpPr>
          <p:cNvPr id="6" name="Rectangle 9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10833" y="1194215"/>
            <a:ext cx="5321300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eaLnBrk="0" hangingPunct="0">
              <a:lnSpc>
                <a:spcPts val="2500"/>
              </a:lnSpc>
            </a:pPr>
            <a:r>
              <a:rPr lang="ru-RU" altLang="ru-RU" sz="2500" dirty="0" smtClean="0">
                <a:solidFill>
                  <a:schemeClr val="accent1">
                    <a:lumMod val="75000"/>
                  </a:schemeClr>
                </a:solidFill>
              </a:rPr>
              <a:t>Контактная информация</a:t>
            </a:r>
            <a:endParaRPr lang="ru-RU" alt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9413" y="1752777"/>
            <a:ext cx="4527867" cy="3793346"/>
          </a:xfrm>
        </p:spPr>
        <p:txBody>
          <a:bodyPr/>
          <a:lstStyle/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400" b="1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Артюхова Наталья</a:t>
            </a:r>
            <a:endParaRPr lang="ru-RU" altLang="ru-RU" sz="1400" b="1" dirty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Заместитель управляющего по корпоративному бизнесу</a:t>
            </a:r>
            <a:endParaRPr lang="en-US" altLang="ru-RU" sz="1200" dirty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Моб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:+</a:t>
            </a: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7-961-720-5972 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ru-RU" altLang="ru-RU" sz="1200" dirty="0" err="1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WhatsApp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ru-RU" altLang="ru-RU" sz="1200" dirty="0" err="1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Viber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en-US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  <a:hlinkClick r:id="rId6"/>
              </a:rPr>
              <a:t>naartyukhova@vtb.ru</a:t>
            </a:r>
            <a:endParaRPr lang="ru-RU" altLang="ru-RU" sz="1200" dirty="0" smtClean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endParaRPr lang="ru-RU" altLang="ru-RU" sz="1200" dirty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b="1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Операционный офис в г. Кемерово</a:t>
            </a: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Адрес</a:t>
            </a: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: 650000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, Кемеровская область, г. </a:t>
            </a: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Кемерово,</a:t>
            </a: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ул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. Н. Островского, д.12</a:t>
            </a: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Тел. (3842) 36-80-39.</a:t>
            </a: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endParaRPr lang="ru-RU" altLang="ru-RU" sz="1200" dirty="0" smtClean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en-US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  <a:hlinkClick r:id="rId7"/>
              </a:rPr>
              <a:t>www.vtb.ru</a:t>
            </a: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altLang="ru-RU" sz="1200" dirty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endParaRPr lang="ru-RU" altLang="ru-RU" sz="1200" dirty="0" smtClean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endParaRPr lang="ru-RU" altLang="ru-RU" sz="500" dirty="0">
              <a:solidFill>
                <a:srgbClr val="0B297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fffcNbD0eEHHfAbnH8kw"/>
</p:tagLst>
</file>

<file path=ppt/theme/theme1.xml><?xml version="1.0" encoding="utf-8"?>
<a:theme xmlns:a="http://schemas.openxmlformats.org/drawingml/2006/main" name="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540</Words>
  <Application>Microsoft Office PowerPoint</Application>
  <PresentationFormat>Произвольный</PresentationFormat>
  <Paragraphs>120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ДОСТУПНОЕ КРЕДИТОВАНИЕ НА ЛЬГОТНЫХ УСЛОВИЯХ В БАНКЕ ВТБ   Инструмент государственной поддержки «Программа 1764»     Программа субсидирования  кредитования субъектов МСП, Утвержденная Постановлением Правительства РФ № 1764 от 30.12.2018г. </vt:lpstr>
      <vt:lpstr>Основные условия финансирования в рамках  программы В ПЛАНИРУЕМОЙ РЕДАКЦИИ НА 2018г.</vt:lpstr>
      <vt:lpstr>Порядок отнесения ЮЛ и ИП к субъектам МСП  в соответствии с 209-ФЗ</vt:lpstr>
      <vt:lpstr>Каким критериям должен соответствовать Заемщик?</vt:lpstr>
      <vt:lpstr>Приоритетные направления гарантийной поддержки</vt:lpstr>
      <vt:lpstr>Перечень приоритетных отраслей*: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Артюхова Наталья Александровна</cp:lastModifiedBy>
  <cp:revision>61</cp:revision>
  <cp:lastPrinted>2017-11-29T18:25:18Z</cp:lastPrinted>
  <dcterms:created xsi:type="dcterms:W3CDTF">2017-11-14T14:42:55Z</dcterms:created>
  <dcterms:modified xsi:type="dcterms:W3CDTF">2019-02-01T05:35:05Z</dcterms:modified>
</cp:coreProperties>
</file>